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9"/>
  </p:notesMasterIdLst>
  <p:sldIdLst>
    <p:sldId id="256" r:id="rId2"/>
    <p:sldId id="266" r:id="rId3"/>
    <p:sldId id="267" r:id="rId4"/>
    <p:sldId id="270" r:id="rId5"/>
    <p:sldId id="269" r:id="rId6"/>
    <p:sldId id="271" r:id="rId7"/>
    <p:sldId id="258" r:id="rId8"/>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261"/>
    <a:srgbClr val="1CB8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01E163-C383-0E47-9D31-28BC23B6C086}" v="20" dt="2024-10-17T06:44:12.8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9" autoAdjust="0"/>
    <p:restoredTop sz="95893"/>
  </p:normalViewPr>
  <p:slideViewPr>
    <p:cSldViewPr snapToGrid="0">
      <p:cViewPr>
        <p:scale>
          <a:sx n="105" d="100"/>
          <a:sy n="105" d="100"/>
        </p:scale>
        <p:origin x="1832"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udent - Shanbhag Aaryan Raju" userId="2353b4db-c226-4094-ae0f-79aef777da5b" providerId="ADAL" clId="{7B01E163-C383-0E47-9D31-28BC23B6C086}"/>
    <pc:docChg chg="undo custSel addSld delSld modSld sldOrd">
      <pc:chgData name="Student - Shanbhag Aaryan Raju" userId="2353b4db-c226-4094-ae0f-79aef777da5b" providerId="ADAL" clId="{7B01E163-C383-0E47-9D31-28BC23B6C086}" dt="2024-10-17T06:47:20.538" v="1642" actId="20577"/>
      <pc:docMkLst>
        <pc:docMk/>
      </pc:docMkLst>
      <pc:sldChg chg="modSp mod">
        <pc:chgData name="Student - Shanbhag Aaryan Raju" userId="2353b4db-c226-4094-ae0f-79aef777da5b" providerId="ADAL" clId="{7B01E163-C383-0E47-9D31-28BC23B6C086}" dt="2024-10-17T06:47:20.538" v="1642" actId="20577"/>
        <pc:sldMkLst>
          <pc:docMk/>
          <pc:sldMk cId="2055864401" sldId="258"/>
        </pc:sldMkLst>
        <pc:spChg chg="mod">
          <ac:chgData name="Student - Shanbhag Aaryan Raju" userId="2353b4db-c226-4094-ae0f-79aef777da5b" providerId="ADAL" clId="{7B01E163-C383-0E47-9D31-28BC23B6C086}" dt="2024-10-16T04:59:23.470" v="26" actId="14100"/>
          <ac:spMkLst>
            <pc:docMk/>
            <pc:sldMk cId="2055864401" sldId="258"/>
            <ac:spMk id="4" creationId="{8A886FCF-9E1E-C946-ADDE-FA0F9391F3C4}"/>
          </ac:spMkLst>
        </pc:spChg>
        <pc:spChg chg="mod">
          <ac:chgData name="Student - Shanbhag Aaryan Raju" userId="2353b4db-c226-4094-ae0f-79aef777da5b" providerId="ADAL" clId="{7B01E163-C383-0E47-9D31-28BC23B6C086}" dt="2024-10-17T06:30:31.952" v="1340" actId="14100"/>
          <ac:spMkLst>
            <pc:docMk/>
            <pc:sldMk cId="2055864401" sldId="258"/>
            <ac:spMk id="44" creationId="{1CBD37D8-358C-45E7-A3BD-7C1506A45BC6}"/>
          </ac:spMkLst>
        </pc:spChg>
        <pc:spChg chg="mod">
          <ac:chgData name="Student - Shanbhag Aaryan Raju" userId="2353b4db-c226-4094-ae0f-79aef777da5b" providerId="ADAL" clId="{7B01E163-C383-0E47-9D31-28BC23B6C086}" dt="2024-10-17T06:47:20.538" v="1642" actId="20577"/>
          <ac:spMkLst>
            <pc:docMk/>
            <pc:sldMk cId="2055864401" sldId="258"/>
            <ac:spMk id="45" creationId="{4D628048-7F74-C1DC-B7AE-3E7B3743D779}"/>
          </ac:spMkLst>
        </pc:spChg>
        <pc:spChg chg="mod">
          <ac:chgData name="Student - Shanbhag Aaryan Raju" userId="2353b4db-c226-4094-ae0f-79aef777da5b" providerId="ADAL" clId="{7B01E163-C383-0E47-9D31-28BC23B6C086}" dt="2024-10-17T06:32:09.549" v="1366" actId="20577"/>
          <ac:spMkLst>
            <pc:docMk/>
            <pc:sldMk cId="2055864401" sldId="258"/>
            <ac:spMk id="46" creationId="{13937C80-BCA5-2617-B0B9-7ED10468AB56}"/>
          </ac:spMkLst>
        </pc:spChg>
        <pc:spChg chg="mod">
          <ac:chgData name="Student - Shanbhag Aaryan Raju" userId="2353b4db-c226-4094-ae0f-79aef777da5b" providerId="ADAL" clId="{7B01E163-C383-0E47-9D31-28BC23B6C086}" dt="2024-10-17T06:29:16.945" v="1326" actId="20577"/>
          <ac:spMkLst>
            <pc:docMk/>
            <pc:sldMk cId="2055864401" sldId="258"/>
            <ac:spMk id="47" creationId="{24A00F3D-EE75-67E3-85F0-AAA6E3B3CC68}"/>
          </ac:spMkLst>
        </pc:spChg>
        <pc:spChg chg="mod">
          <ac:chgData name="Student - Shanbhag Aaryan Raju" userId="2353b4db-c226-4094-ae0f-79aef777da5b" providerId="ADAL" clId="{7B01E163-C383-0E47-9D31-28BC23B6C086}" dt="2024-10-17T06:28:36.987" v="1310" actId="14100"/>
          <ac:spMkLst>
            <pc:docMk/>
            <pc:sldMk cId="2055864401" sldId="258"/>
            <ac:spMk id="48" creationId="{7DF37420-AEFF-9E0B-8264-34524C24C09F}"/>
          </ac:spMkLst>
        </pc:spChg>
        <pc:spChg chg="mod">
          <ac:chgData name="Student - Shanbhag Aaryan Raju" userId="2353b4db-c226-4094-ae0f-79aef777da5b" providerId="ADAL" clId="{7B01E163-C383-0E47-9D31-28BC23B6C086}" dt="2024-10-17T06:28:17.146" v="1304" actId="20577"/>
          <ac:spMkLst>
            <pc:docMk/>
            <pc:sldMk cId="2055864401" sldId="258"/>
            <ac:spMk id="49" creationId="{48211FC5-DCBA-B30C-4C4C-7914288D12DA}"/>
          </ac:spMkLst>
        </pc:spChg>
        <pc:spChg chg="mod">
          <ac:chgData name="Student - Shanbhag Aaryan Raju" userId="2353b4db-c226-4094-ae0f-79aef777da5b" providerId="ADAL" clId="{7B01E163-C383-0E47-9D31-28BC23B6C086}" dt="2024-10-17T06:24:12.922" v="1236" actId="20577"/>
          <ac:spMkLst>
            <pc:docMk/>
            <pc:sldMk cId="2055864401" sldId="258"/>
            <ac:spMk id="51" creationId="{00684BD3-22C3-32FE-A2FE-3D4318545837}"/>
          </ac:spMkLst>
        </pc:spChg>
        <pc:spChg chg="mod">
          <ac:chgData name="Student - Shanbhag Aaryan Raju" userId="2353b4db-c226-4094-ae0f-79aef777da5b" providerId="ADAL" clId="{7B01E163-C383-0E47-9D31-28BC23B6C086}" dt="2024-10-17T06:26:05.592" v="1252" actId="20577"/>
          <ac:spMkLst>
            <pc:docMk/>
            <pc:sldMk cId="2055864401" sldId="258"/>
            <ac:spMk id="52" creationId="{054D6E56-55BB-06A6-815A-401B80117DE3}"/>
          </ac:spMkLst>
        </pc:spChg>
        <pc:spChg chg="mod">
          <ac:chgData name="Student - Shanbhag Aaryan Raju" userId="2353b4db-c226-4094-ae0f-79aef777da5b" providerId="ADAL" clId="{7B01E163-C383-0E47-9D31-28BC23B6C086}" dt="2024-10-17T06:26:54.406" v="1268" actId="20577"/>
          <ac:spMkLst>
            <pc:docMk/>
            <pc:sldMk cId="2055864401" sldId="258"/>
            <ac:spMk id="53" creationId="{C9AC81D6-7D06-754B-3B52-C762C4C2FB32}"/>
          </ac:spMkLst>
        </pc:spChg>
        <pc:spChg chg="mod">
          <ac:chgData name="Student - Shanbhag Aaryan Raju" userId="2353b4db-c226-4094-ae0f-79aef777da5b" providerId="ADAL" clId="{7B01E163-C383-0E47-9D31-28BC23B6C086}" dt="2024-10-16T04:59:17.231" v="25" actId="1076"/>
          <ac:spMkLst>
            <pc:docMk/>
            <pc:sldMk cId="2055864401" sldId="258"/>
            <ac:spMk id="70" creationId="{322BD278-9C54-BE36-F728-FBE4EDBEAC8C}"/>
          </ac:spMkLst>
        </pc:spChg>
      </pc:sldChg>
      <pc:sldChg chg="addSp delSp modSp mod ord">
        <pc:chgData name="Student - Shanbhag Aaryan Raju" userId="2353b4db-c226-4094-ae0f-79aef777da5b" providerId="ADAL" clId="{7B01E163-C383-0E47-9D31-28BC23B6C086}" dt="2024-10-17T06:46:23.127" v="1630" actId="1076"/>
        <pc:sldMkLst>
          <pc:docMk/>
          <pc:sldMk cId="3464803302" sldId="266"/>
        </pc:sldMkLst>
        <pc:spChg chg="mod">
          <ac:chgData name="Student - Shanbhag Aaryan Raju" userId="2353b4db-c226-4094-ae0f-79aef777da5b" providerId="ADAL" clId="{7B01E163-C383-0E47-9D31-28BC23B6C086}" dt="2024-10-17T06:44:00.408" v="1502" actId="403"/>
          <ac:spMkLst>
            <pc:docMk/>
            <pc:sldMk cId="3464803302" sldId="266"/>
            <ac:spMk id="4" creationId="{085B768B-197A-9C36-B0F5-0B47D61790FB}"/>
          </ac:spMkLst>
        </pc:spChg>
        <pc:spChg chg="add del mod">
          <ac:chgData name="Student - Shanbhag Aaryan Raju" userId="2353b4db-c226-4094-ae0f-79aef777da5b" providerId="ADAL" clId="{7B01E163-C383-0E47-9D31-28BC23B6C086}" dt="2024-10-17T06:44:11.014" v="1504" actId="478"/>
          <ac:spMkLst>
            <pc:docMk/>
            <pc:sldMk cId="3464803302" sldId="266"/>
            <ac:spMk id="8" creationId="{F13E2070-4D9E-68A4-1ADC-B11B5196D164}"/>
          </ac:spMkLst>
        </pc:spChg>
        <pc:spChg chg="mod">
          <ac:chgData name="Student - Shanbhag Aaryan Raju" userId="2353b4db-c226-4094-ae0f-79aef777da5b" providerId="ADAL" clId="{7B01E163-C383-0E47-9D31-28BC23B6C086}" dt="2024-10-15T14:57:09.625" v="19" actId="20577"/>
          <ac:spMkLst>
            <pc:docMk/>
            <pc:sldMk cId="3464803302" sldId="266"/>
            <ac:spMk id="10" creationId="{383267FE-B6F1-94EB-EEC1-8E75AD80103D}"/>
          </ac:spMkLst>
        </pc:spChg>
        <pc:spChg chg="mod">
          <ac:chgData name="Student - Shanbhag Aaryan Raju" userId="2353b4db-c226-4094-ae0f-79aef777da5b" providerId="ADAL" clId="{7B01E163-C383-0E47-9D31-28BC23B6C086}" dt="2024-10-17T05:42:40.100" v="101" actId="20577"/>
          <ac:spMkLst>
            <pc:docMk/>
            <pc:sldMk cId="3464803302" sldId="266"/>
            <ac:spMk id="11" creationId="{935F9F4A-9601-537B-D60E-FC001E39B66E}"/>
          </ac:spMkLst>
        </pc:spChg>
        <pc:spChg chg="mod">
          <ac:chgData name="Student - Shanbhag Aaryan Raju" userId="2353b4db-c226-4094-ae0f-79aef777da5b" providerId="ADAL" clId="{7B01E163-C383-0E47-9D31-28BC23B6C086}" dt="2024-10-17T05:42:44.022" v="103" actId="20577"/>
          <ac:spMkLst>
            <pc:docMk/>
            <pc:sldMk cId="3464803302" sldId="266"/>
            <ac:spMk id="12" creationId="{9ED38C08-DDE7-D268-B418-BFC029469D75}"/>
          </ac:spMkLst>
        </pc:spChg>
        <pc:spChg chg="add mod">
          <ac:chgData name="Student - Shanbhag Aaryan Raju" userId="2353b4db-c226-4094-ae0f-79aef777da5b" providerId="ADAL" clId="{7B01E163-C383-0E47-9D31-28BC23B6C086}" dt="2024-10-17T06:46:14.370" v="1628" actId="1076"/>
          <ac:spMkLst>
            <pc:docMk/>
            <pc:sldMk cId="3464803302" sldId="266"/>
            <ac:spMk id="13" creationId="{C1E69BA2-8ED9-8273-237E-F3F18C894041}"/>
          </ac:spMkLst>
        </pc:spChg>
        <pc:spChg chg="mod">
          <ac:chgData name="Student - Shanbhag Aaryan Raju" userId="2353b4db-c226-4094-ae0f-79aef777da5b" providerId="ADAL" clId="{7B01E163-C383-0E47-9D31-28BC23B6C086}" dt="2024-10-17T05:41:28.407" v="85" actId="1076"/>
          <ac:spMkLst>
            <pc:docMk/>
            <pc:sldMk cId="3464803302" sldId="266"/>
            <ac:spMk id="20" creationId="{F814572D-BE29-9380-91CC-069C79045674}"/>
          </ac:spMkLst>
        </pc:spChg>
        <pc:spChg chg="mod">
          <ac:chgData name="Student - Shanbhag Aaryan Raju" userId="2353b4db-c226-4094-ae0f-79aef777da5b" providerId="ADAL" clId="{7B01E163-C383-0E47-9D31-28BC23B6C086}" dt="2024-10-17T05:41:18.083" v="83" actId="1076"/>
          <ac:spMkLst>
            <pc:docMk/>
            <pc:sldMk cId="3464803302" sldId="266"/>
            <ac:spMk id="21" creationId="{3602530B-8910-E8A3-42C3-27B99F8DC87E}"/>
          </ac:spMkLst>
        </pc:spChg>
        <pc:picChg chg="mod">
          <ac:chgData name="Student - Shanbhag Aaryan Raju" userId="2353b4db-c226-4094-ae0f-79aef777da5b" providerId="ADAL" clId="{7B01E163-C383-0E47-9D31-28BC23B6C086}" dt="2024-10-17T05:41:07.454" v="81" actId="1076"/>
          <ac:picMkLst>
            <pc:docMk/>
            <pc:sldMk cId="3464803302" sldId="266"/>
            <ac:picMk id="3" creationId="{E8E66969-0E73-E90A-F0A7-2F1B9BD19546}"/>
          </ac:picMkLst>
        </pc:picChg>
        <pc:picChg chg="add mod">
          <ac:chgData name="Student - Shanbhag Aaryan Raju" userId="2353b4db-c226-4094-ae0f-79aef777da5b" providerId="ADAL" clId="{7B01E163-C383-0E47-9D31-28BC23B6C086}" dt="2024-10-17T06:46:23.127" v="1630" actId="1076"/>
          <ac:picMkLst>
            <pc:docMk/>
            <pc:sldMk cId="3464803302" sldId="266"/>
            <ac:picMk id="7" creationId="{8EC2F0E5-1C59-0108-9D8A-0358F6E3A738}"/>
          </ac:picMkLst>
        </pc:picChg>
        <pc:picChg chg="mod modCrop">
          <ac:chgData name="Student - Shanbhag Aaryan Raju" userId="2353b4db-c226-4094-ae0f-79aef777da5b" providerId="ADAL" clId="{7B01E163-C383-0E47-9D31-28BC23B6C086}" dt="2024-10-17T05:41:50.878" v="89" actId="1076"/>
          <ac:picMkLst>
            <pc:docMk/>
            <pc:sldMk cId="3464803302" sldId="266"/>
            <ac:picMk id="19" creationId="{44B1DBEE-909C-3F46-4097-8B6EB85FB0FD}"/>
          </ac:picMkLst>
        </pc:picChg>
      </pc:sldChg>
      <pc:sldChg chg="modSp mod">
        <pc:chgData name="Student - Shanbhag Aaryan Raju" userId="2353b4db-c226-4094-ae0f-79aef777da5b" providerId="ADAL" clId="{7B01E163-C383-0E47-9D31-28BC23B6C086}" dt="2024-10-17T06:34:46.431" v="1493" actId="313"/>
        <pc:sldMkLst>
          <pc:docMk/>
          <pc:sldMk cId="3216698755" sldId="267"/>
        </pc:sldMkLst>
        <pc:spChg chg="mod">
          <ac:chgData name="Student - Shanbhag Aaryan Raju" userId="2353b4db-c226-4094-ae0f-79aef777da5b" providerId="ADAL" clId="{7B01E163-C383-0E47-9D31-28BC23B6C086}" dt="2024-10-17T06:34:46.431" v="1493" actId="313"/>
          <ac:spMkLst>
            <pc:docMk/>
            <pc:sldMk cId="3216698755" sldId="267"/>
            <ac:spMk id="4" creationId="{FF6E8167-5491-5B1F-533E-FF5CC9744BAF}"/>
          </ac:spMkLst>
        </pc:spChg>
        <pc:spChg chg="mod">
          <ac:chgData name="Student - Shanbhag Aaryan Raju" userId="2353b4db-c226-4094-ae0f-79aef777da5b" providerId="ADAL" clId="{7B01E163-C383-0E47-9D31-28BC23B6C086}" dt="2024-10-17T05:42:49.857" v="107" actId="20577"/>
          <ac:spMkLst>
            <pc:docMk/>
            <pc:sldMk cId="3216698755" sldId="267"/>
            <ac:spMk id="11" creationId="{69A62CAF-0718-0525-4DE6-9BF0CD9F3121}"/>
          </ac:spMkLst>
        </pc:spChg>
        <pc:spChg chg="mod">
          <ac:chgData name="Student - Shanbhag Aaryan Raju" userId="2353b4db-c226-4094-ae0f-79aef777da5b" providerId="ADAL" clId="{7B01E163-C383-0E47-9D31-28BC23B6C086}" dt="2024-10-17T05:42:53.222" v="109" actId="20577"/>
          <ac:spMkLst>
            <pc:docMk/>
            <pc:sldMk cId="3216698755" sldId="267"/>
            <ac:spMk id="12" creationId="{00D4148A-0656-4479-249D-9424F6DB9BFC}"/>
          </ac:spMkLst>
        </pc:spChg>
        <pc:spChg chg="mod">
          <ac:chgData name="Student - Shanbhag Aaryan Raju" userId="2353b4db-c226-4094-ae0f-79aef777da5b" providerId="ADAL" clId="{7B01E163-C383-0E47-9D31-28BC23B6C086}" dt="2024-10-16T04:58:01.525" v="21" actId="20577"/>
          <ac:spMkLst>
            <pc:docMk/>
            <pc:sldMk cId="3216698755" sldId="267"/>
            <ac:spMk id="29" creationId="{01F9E9A5-CCA6-0B66-257A-3D8D73EA0430}"/>
          </ac:spMkLst>
        </pc:spChg>
      </pc:sldChg>
      <pc:sldChg chg="addSp delSp modSp mod">
        <pc:chgData name="Student - Shanbhag Aaryan Raju" userId="2353b4db-c226-4094-ae0f-79aef777da5b" providerId="ADAL" clId="{7B01E163-C383-0E47-9D31-28BC23B6C086}" dt="2024-10-17T06:33:46.502" v="1470" actId="20577"/>
        <pc:sldMkLst>
          <pc:docMk/>
          <pc:sldMk cId="4271221378" sldId="269"/>
        </pc:sldMkLst>
        <pc:spChg chg="mod">
          <ac:chgData name="Student - Shanbhag Aaryan Raju" userId="2353b4db-c226-4094-ae0f-79aef777da5b" providerId="ADAL" clId="{7B01E163-C383-0E47-9D31-28BC23B6C086}" dt="2024-10-17T06:33:46.502" v="1470" actId="20577"/>
          <ac:spMkLst>
            <pc:docMk/>
            <pc:sldMk cId="4271221378" sldId="269"/>
            <ac:spMk id="4" creationId="{D681F36B-EC88-2C3C-72AD-C53EBDAAF395}"/>
          </ac:spMkLst>
        </pc:spChg>
        <pc:spChg chg="mod">
          <ac:chgData name="Student - Shanbhag Aaryan Raju" userId="2353b4db-c226-4094-ae0f-79aef777da5b" providerId="ADAL" clId="{7B01E163-C383-0E47-9D31-28BC23B6C086}" dt="2024-10-17T05:43:08.244" v="117" actId="20577"/>
          <ac:spMkLst>
            <pc:docMk/>
            <pc:sldMk cId="4271221378" sldId="269"/>
            <ac:spMk id="11" creationId="{F07FDBBD-B3CD-574D-EC66-09F60286FC9A}"/>
          </ac:spMkLst>
        </pc:spChg>
        <pc:spChg chg="mod">
          <ac:chgData name="Student - Shanbhag Aaryan Raju" userId="2353b4db-c226-4094-ae0f-79aef777da5b" providerId="ADAL" clId="{7B01E163-C383-0E47-9D31-28BC23B6C086}" dt="2024-10-17T05:43:12.315" v="119" actId="20577"/>
          <ac:spMkLst>
            <pc:docMk/>
            <pc:sldMk cId="4271221378" sldId="269"/>
            <ac:spMk id="12" creationId="{1242F2BC-1532-354C-6D36-16CD2A13C485}"/>
          </ac:spMkLst>
        </pc:spChg>
        <pc:picChg chg="del">
          <ac:chgData name="Student - Shanbhag Aaryan Raju" userId="2353b4db-c226-4094-ae0f-79aef777da5b" providerId="ADAL" clId="{7B01E163-C383-0E47-9D31-28BC23B6C086}" dt="2024-10-17T05:24:06.807" v="44" actId="478"/>
          <ac:picMkLst>
            <pc:docMk/>
            <pc:sldMk cId="4271221378" sldId="269"/>
            <ac:picMk id="3" creationId="{6E3B1E48-3A76-92E6-4E7F-052D52FB909B}"/>
          </ac:picMkLst>
        </pc:picChg>
        <pc:picChg chg="add del mod">
          <ac:chgData name="Student - Shanbhag Aaryan Raju" userId="2353b4db-c226-4094-ae0f-79aef777da5b" providerId="ADAL" clId="{7B01E163-C383-0E47-9D31-28BC23B6C086}" dt="2024-10-17T05:49:23.587" v="147" actId="478"/>
          <ac:picMkLst>
            <pc:docMk/>
            <pc:sldMk cId="4271221378" sldId="269"/>
            <ac:picMk id="7" creationId="{952318C4-98DF-E0FC-40B8-E9C4ADBCE3FC}"/>
          </ac:picMkLst>
        </pc:picChg>
        <pc:picChg chg="add del mod">
          <ac:chgData name="Student - Shanbhag Aaryan Raju" userId="2353b4db-c226-4094-ae0f-79aef777da5b" providerId="ADAL" clId="{7B01E163-C383-0E47-9D31-28BC23B6C086}" dt="2024-10-17T06:08:46.105" v="468" actId="1076"/>
          <ac:picMkLst>
            <pc:docMk/>
            <pc:sldMk cId="4271221378" sldId="269"/>
            <ac:picMk id="13" creationId="{2B7EC7A9-3E70-AF9D-E992-B967D47DF8CE}"/>
          </ac:picMkLst>
        </pc:picChg>
      </pc:sldChg>
      <pc:sldChg chg="modSp mod">
        <pc:chgData name="Student - Shanbhag Aaryan Raju" userId="2353b4db-c226-4094-ae0f-79aef777da5b" providerId="ADAL" clId="{7B01E163-C383-0E47-9D31-28BC23B6C086}" dt="2024-10-17T06:34:00.451" v="1481" actId="313"/>
        <pc:sldMkLst>
          <pc:docMk/>
          <pc:sldMk cId="2555668022" sldId="270"/>
        </pc:sldMkLst>
        <pc:spChg chg="mod">
          <ac:chgData name="Student - Shanbhag Aaryan Raju" userId="2353b4db-c226-4094-ae0f-79aef777da5b" providerId="ADAL" clId="{7B01E163-C383-0E47-9D31-28BC23B6C086}" dt="2024-10-17T06:34:00.451" v="1481" actId="313"/>
          <ac:spMkLst>
            <pc:docMk/>
            <pc:sldMk cId="2555668022" sldId="270"/>
            <ac:spMk id="4" creationId="{A62AFA6F-825D-D859-4E92-F1E42427422D}"/>
          </ac:spMkLst>
        </pc:spChg>
        <pc:spChg chg="mod">
          <ac:chgData name="Student - Shanbhag Aaryan Raju" userId="2353b4db-c226-4094-ae0f-79aef777da5b" providerId="ADAL" clId="{7B01E163-C383-0E47-9D31-28BC23B6C086}" dt="2024-10-17T05:42:59.348" v="111" actId="20577"/>
          <ac:spMkLst>
            <pc:docMk/>
            <pc:sldMk cId="2555668022" sldId="270"/>
            <ac:spMk id="11" creationId="{F5757103-2B59-D726-DD49-BAC3FB734F00}"/>
          </ac:spMkLst>
        </pc:spChg>
        <pc:spChg chg="mod">
          <ac:chgData name="Student - Shanbhag Aaryan Raju" userId="2353b4db-c226-4094-ae0f-79aef777da5b" providerId="ADAL" clId="{7B01E163-C383-0E47-9D31-28BC23B6C086}" dt="2024-10-17T05:43:02.357" v="113" actId="20577"/>
          <ac:spMkLst>
            <pc:docMk/>
            <pc:sldMk cId="2555668022" sldId="270"/>
            <ac:spMk id="12" creationId="{A9371003-669D-9519-D6EF-211F607FCE8A}"/>
          </ac:spMkLst>
        </pc:spChg>
        <pc:spChg chg="mod">
          <ac:chgData name="Student - Shanbhag Aaryan Raju" userId="2353b4db-c226-4094-ae0f-79aef777da5b" providerId="ADAL" clId="{7B01E163-C383-0E47-9D31-28BC23B6C086}" dt="2024-10-17T05:53:34.566" v="224" actId="14100"/>
          <ac:spMkLst>
            <pc:docMk/>
            <pc:sldMk cId="2555668022" sldId="270"/>
            <ac:spMk id="22" creationId="{65BB9DE1-8B80-8BCF-68AA-BC0B3F01B7B3}"/>
          </ac:spMkLst>
        </pc:spChg>
      </pc:sldChg>
      <pc:sldChg chg="new del">
        <pc:chgData name="Student - Shanbhag Aaryan Raju" userId="2353b4db-c226-4094-ae0f-79aef777da5b" providerId="ADAL" clId="{7B01E163-C383-0E47-9D31-28BC23B6C086}" dt="2024-10-17T05:42:06.789" v="92" actId="2696"/>
        <pc:sldMkLst>
          <pc:docMk/>
          <pc:sldMk cId="257165787" sldId="271"/>
        </pc:sldMkLst>
      </pc:sldChg>
      <pc:sldChg chg="addSp delSp modSp add mod">
        <pc:chgData name="Student - Shanbhag Aaryan Raju" userId="2353b4db-c226-4094-ae0f-79aef777da5b" providerId="ADAL" clId="{7B01E163-C383-0E47-9D31-28BC23B6C086}" dt="2024-10-17T06:23:41.361" v="1227" actId="14100"/>
        <pc:sldMkLst>
          <pc:docMk/>
          <pc:sldMk cId="3681707218" sldId="271"/>
        </pc:sldMkLst>
        <pc:spChg chg="add mod">
          <ac:chgData name="Student - Shanbhag Aaryan Raju" userId="2353b4db-c226-4094-ae0f-79aef777da5b" providerId="ADAL" clId="{7B01E163-C383-0E47-9D31-28BC23B6C086}" dt="2024-10-17T05:53:18.793" v="223" actId="14100"/>
          <ac:spMkLst>
            <pc:docMk/>
            <pc:sldMk cId="3681707218" sldId="271"/>
            <ac:spMk id="2" creationId="{C1489A1A-BADC-153B-AFA9-606C618A0D66}"/>
          </ac:spMkLst>
        </pc:spChg>
        <pc:spChg chg="mod">
          <ac:chgData name="Student - Shanbhag Aaryan Raju" userId="2353b4db-c226-4094-ae0f-79aef777da5b" providerId="ADAL" clId="{7B01E163-C383-0E47-9D31-28BC23B6C086}" dt="2024-10-17T06:23:14.942" v="1223" actId="404"/>
          <ac:spMkLst>
            <pc:docMk/>
            <pc:sldMk cId="3681707218" sldId="271"/>
            <ac:spMk id="4" creationId="{36B5189C-6942-A1AD-D3D2-636CD1E96A14}"/>
          </ac:spMkLst>
        </pc:spChg>
        <pc:spChg chg="mod">
          <ac:chgData name="Student - Shanbhag Aaryan Raju" userId="2353b4db-c226-4094-ae0f-79aef777da5b" providerId="ADAL" clId="{7B01E163-C383-0E47-9D31-28BC23B6C086}" dt="2024-10-17T05:54:31.954" v="229" actId="20577"/>
          <ac:spMkLst>
            <pc:docMk/>
            <pc:sldMk cId="3681707218" sldId="271"/>
            <ac:spMk id="11" creationId="{98D3301C-766B-2436-1EC4-F10808D6EF9A}"/>
          </ac:spMkLst>
        </pc:spChg>
        <pc:spChg chg="mod">
          <ac:chgData name="Student - Shanbhag Aaryan Raju" userId="2353b4db-c226-4094-ae0f-79aef777da5b" providerId="ADAL" clId="{7B01E163-C383-0E47-9D31-28BC23B6C086}" dt="2024-10-17T06:23:27.018" v="1224" actId="1076"/>
          <ac:spMkLst>
            <pc:docMk/>
            <pc:sldMk cId="3681707218" sldId="271"/>
            <ac:spMk id="12" creationId="{958849D5-DE84-4718-6875-4F00F83B3525}"/>
          </ac:spMkLst>
        </pc:spChg>
        <pc:spChg chg="add mod">
          <ac:chgData name="Student - Shanbhag Aaryan Raju" userId="2353b4db-c226-4094-ae0f-79aef777da5b" providerId="ADAL" clId="{7B01E163-C383-0E47-9D31-28BC23B6C086}" dt="2024-10-17T06:23:37.485" v="1226" actId="14100"/>
          <ac:spMkLst>
            <pc:docMk/>
            <pc:sldMk cId="3681707218" sldId="271"/>
            <ac:spMk id="13" creationId="{98605834-D057-7FCE-B095-7B225ED6CEBF}"/>
          </ac:spMkLst>
        </pc:spChg>
        <pc:spChg chg="add del mod">
          <ac:chgData name="Student - Shanbhag Aaryan Raju" userId="2353b4db-c226-4094-ae0f-79aef777da5b" providerId="ADAL" clId="{7B01E163-C383-0E47-9D31-28BC23B6C086}" dt="2024-10-17T06:02:28.763" v="246"/>
          <ac:spMkLst>
            <pc:docMk/>
            <pc:sldMk cId="3681707218" sldId="271"/>
            <ac:spMk id="14" creationId="{FC1BC564-B586-1279-3FDB-CD70392D3BDA}"/>
          </ac:spMkLst>
        </pc:spChg>
        <pc:spChg chg="mod">
          <ac:chgData name="Student - Shanbhag Aaryan Raju" userId="2353b4db-c226-4094-ae0f-79aef777da5b" providerId="ADAL" clId="{7B01E163-C383-0E47-9D31-28BC23B6C086}" dt="2024-10-17T05:52:43.995" v="213" actId="20577"/>
          <ac:spMkLst>
            <pc:docMk/>
            <pc:sldMk cId="3681707218" sldId="271"/>
            <ac:spMk id="17" creationId="{D171AD63-0396-4FFA-3CEA-88A9E1D402AF}"/>
          </ac:spMkLst>
        </pc:spChg>
        <pc:spChg chg="add mod">
          <ac:chgData name="Student - Shanbhag Aaryan Raju" userId="2353b4db-c226-4094-ae0f-79aef777da5b" providerId="ADAL" clId="{7B01E163-C383-0E47-9D31-28BC23B6C086}" dt="2024-10-17T06:23:04.029" v="1222" actId="20577"/>
          <ac:spMkLst>
            <pc:docMk/>
            <pc:sldMk cId="3681707218" sldId="271"/>
            <ac:spMk id="18" creationId="{6D4A9013-D617-1D7A-0F67-FBCC27F60805}"/>
          </ac:spMkLst>
        </pc:spChg>
        <pc:spChg chg="del mod">
          <ac:chgData name="Student - Shanbhag Aaryan Raju" userId="2353b4db-c226-4094-ae0f-79aef777da5b" providerId="ADAL" clId="{7B01E163-C383-0E47-9D31-28BC23B6C086}" dt="2024-10-17T05:42:22.787" v="97" actId="478"/>
          <ac:spMkLst>
            <pc:docMk/>
            <pc:sldMk cId="3681707218" sldId="271"/>
            <ac:spMk id="20" creationId="{68AE757A-58A1-68DA-99EF-40AC274490EA}"/>
          </ac:spMkLst>
        </pc:spChg>
        <pc:spChg chg="mod">
          <ac:chgData name="Student - Shanbhag Aaryan Raju" userId="2353b4db-c226-4094-ae0f-79aef777da5b" providerId="ADAL" clId="{7B01E163-C383-0E47-9D31-28BC23B6C086}" dt="2024-10-17T05:52:46.082" v="215" actId="20577"/>
          <ac:spMkLst>
            <pc:docMk/>
            <pc:sldMk cId="3681707218" sldId="271"/>
            <ac:spMk id="22" creationId="{5962F3AE-24C3-15D3-66CF-FBDA6167E716}"/>
          </ac:spMkLst>
        </pc:spChg>
        <pc:picChg chg="del">
          <ac:chgData name="Student - Shanbhag Aaryan Raju" userId="2353b4db-c226-4094-ae0f-79aef777da5b" providerId="ADAL" clId="{7B01E163-C383-0E47-9D31-28BC23B6C086}" dt="2024-10-17T05:42:19.287" v="95" actId="478"/>
          <ac:picMkLst>
            <pc:docMk/>
            <pc:sldMk cId="3681707218" sldId="271"/>
            <ac:picMk id="3" creationId="{496F7C92-846E-381A-E335-F6862B5DDED9}"/>
          </ac:picMkLst>
        </pc:picChg>
        <pc:picChg chg="add mod modCrop">
          <ac:chgData name="Student - Shanbhag Aaryan Raju" userId="2353b4db-c226-4094-ae0f-79aef777da5b" providerId="ADAL" clId="{7B01E163-C383-0E47-9D31-28BC23B6C086}" dt="2024-10-17T06:23:41.361" v="1227" actId="14100"/>
          <ac:picMkLst>
            <pc:docMk/>
            <pc:sldMk cId="3681707218" sldId="271"/>
            <ac:picMk id="8" creationId="{3D3318C6-FFE1-E685-D6B7-F19C2A1D14E1}"/>
          </ac:picMkLst>
        </pc:picChg>
        <pc:picChg chg="del">
          <ac:chgData name="Student - Shanbhag Aaryan Raju" userId="2353b4db-c226-4094-ae0f-79aef777da5b" providerId="ADAL" clId="{7B01E163-C383-0E47-9D31-28BC23B6C086}" dt="2024-10-17T05:42:23.918" v="98" actId="478"/>
          <ac:picMkLst>
            <pc:docMk/>
            <pc:sldMk cId="3681707218" sldId="271"/>
            <ac:picMk id="19" creationId="{1C2A0D52-9B7C-9C2A-9A3F-6A94668FDAB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F7B864-8C38-784A-9E6B-C409A92907BF}" type="datetimeFigureOut">
              <a:rPr lang="en-US" smtClean="0"/>
              <a:t>10/17/24</a:t>
            </a:fld>
            <a:endParaRPr lang="en-US"/>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00ECF7-E3C2-D54E-9639-1390A7EE01B9}" type="slidenum">
              <a:rPr lang="en-US" smtClean="0"/>
              <a:t>‹#›</a:t>
            </a:fld>
            <a:endParaRPr lang="en-US"/>
          </a:p>
        </p:txBody>
      </p:sp>
    </p:spTree>
    <p:extLst>
      <p:ext uri="{BB962C8B-B14F-4D97-AF65-F5344CB8AC3E}">
        <p14:creationId xmlns:p14="http://schemas.microsoft.com/office/powerpoint/2010/main" val="1947344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0ECF7-E3C2-D54E-9639-1390A7EE01B9}" type="slidenum">
              <a:rPr lang="en-US" smtClean="0"/>
              <a:t>3</a:t>
            </a:fld>
            <a:endParaRPr lang="en-US"/>
          </a:p>
        </p:txBody>
      </p:sp>
    </p:spTree>
    <p:extLst>
      <p:ext uri="{BB962C8B-B14F-4D97-AF65-F5344CB8AC3E}">
        <p14:creationId xmlns:p14="http://schemas.microsoft.com/office/powerpoint/2010/main" val="3026373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3B9F0-38B3-1F17-5733-B1DB63299B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41574B-89BC-6F84-E503-AEE5FF159A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195704-AFBC-25F1-4603-E9D5BF7BB3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50BD90-36CB-0890-A8A2-67415BA5A174}"/>
              </a:ext>
            </a:extLst>
          </p:cNvPr>
          <p:cNvSpPr>
            <a:spLocks noGrp="1"/>
          </p:cNvSpPr>
          <p:nvPr>
            <p:ph type="sldNum" sz="quarter" idx="5"/>
          </p:nvPr>
        </p:nvSpPr>
        <p:spPr/>
        <p:txBody>
          <a:bodyPr/>
          <a:lstStyle/>
          <a:p>
            <a:fld id="{5F00ECF7-E3C2-D54E-9639-1390A7EE01B9}" type="slidenum">
              <a:rPr lang="en-US" smtClean="0"/>
              <a:t>4</a:t>
            </a:fld>
            <a:endParaRPr lang="en-US"/>
          </a:p>
        </p:txBody>
      </p:sp>
    </p:spTree>
    <p:extLst>
      <p:ext uri="{BB962C8B-B14F-4D97-AF65-F5344CB8AC3E}">
        <p14:creationId xmlns:p14="http://schemas.microsoft.com/office/powerpoint/2010/main" val="3983461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2A78C-A5A9-C197-58C9-007254A817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EC8685-DE84-7680-F174-8C8E8551DF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B3EF94-FCEE-3A35-DC75-2A08C088E3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E1E901-7911-8A50-972B-80499073D2C2}"/>
              </a:ext>
            </a:extLst>
          </p:cNvPr>
          <p:cNvSpPr>
            <a:spLocks noGrp="1"/>
          </p:cNvSpPr>
          <p:nvPr>
            <p:ph type="sldNum" sz="quarter" idx="5"/>
          </p:nvPr>
        </p:nvSpPr>
        <p:spPr/>
        <p:txBody>
          <a:bodyPr/>
          <a:lstStyle/>
          <a:p>
            <a:fld id="{5F00ECF7-E3C2-D54E-9639-1390A7EE01B9}" type="slidenum">
              <a:rPr lang="en-US" smtClean="0"/>
              <a:t>5</a:t>
            </a:fld>
            <a:endParaRPr lang="en-US"/>
          </a:p>
        </p:txBody>
      </p:sp>
    </p:spTree>
    <p:extLst>
      <p:ext uri="{BB962C8B-B14F-4D97-AF65-F5344CB8AC3E}">
        <p14:creationId xmlns:p14="http://schemas.microsoft.com/office/powerpoint/2010/main" val="1386193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18255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811143"/>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83"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621" indent="-228621" algn="l" defTabSz="914483" rtl="0" eaLnBrk="1" latinLnBrk="0" hangingPunct="1">
        <a:lnSpc>
          <a:spcPct val="90000"/>
        </a:lnSpc>
        <a:spcBef>
          <a:spcPts val="1000"/>
        </a:spcBef>
        <a:buFont typeface="Arial" panose="020B0604020202020204" pitchFamily="34" charset="0"/>
        <a:buChar char="•"/>
        <a:defRPr sz="2801" kern="1200">
          <a:solidFill>
            <a:schemeClr val="tx1"/>
          </a:solidFill>
          <a:latin typeface="+mn-lt"/>
          <a:ea typeface="+mn-ea"/>
          <a:cs typeface="+mn-cs"/>
        </a:defRPr>
      </a:lvl1pPr>
      <a:lvl2pPr marL="685863" indent="-228621" algn="l" defTabSz="914483"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3104" indent="-228621" algn="l" defTabSz="914483"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600345"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4pPr>
      <a:lvl5pPr marL="2057587"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5pPr>
      <a:lvl6pPr marL="2514828"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6pPr>
      <a:lvl7pPr marL="2972070"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7pPr>
      <a:lvl8pPr marL="3429311"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8pPr>
      <a:lvl9pPr marL="3886552"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83" rtl="0" eaLnBrk="1" latinLnBrk="0" hangingPunct="1">
        <a:defRPr sz="1801" kern="1200">
          <a:solidFill>
            <a:schemeClr val="tx1"/>
          </a:solidFill>
          <a:latin typeface="+mn-lt"/>
          <a:ea typeface="+mn-ea"/>
          <a:cs typeface="+mn-cs"/>
        </a:defRPr>
      </a:lvl1pPr>
      <a:lvl2pPr marL="457241" algn="l" defTabSz="914483" rtl="0" eaLnBrk="1" latinLnBrk="0" hangingPunct="1">
        <a:defRPr sz="1801" kern="1200">
          <a:solidFill>
            <a:schemeClr val="tx1"/>
          </a:solidFill>
          <a:latin typeface="+mn-lt"/>
          <a:ea typeface="+mn-ea"/>
          <a:cs typeface="+mn-cs"/>
        </a:defRPr>
      </a:lvl2pPr>
      <a:lvl3pPr marL="914483" algn="l" defTabSz="914483" rtl="0" eaLnBrk="1" latinLnBrk="0" hangingPunct="1">
        <a:defRPr sz="1801" kern="1200">
          <a:solidFill>
            <a:schemeClr val="tx1"/>
          </a:solidFill>
          <a:latin typeface="+mn-lt"/>
          <a:ea typeface="+mn-ea"/>
          <a:cs typeface="+mn-cs"/>
        </a:defRPr>
      </a:lvl3pPr>
      <a:lvl4pPr marL="1371724" algn="l" defTabSz="914483" rtl="0" eaLnBrk="1" latinLnBrk="0" hangingPunct="1">
        <a:defRPr sz="1801" kern="1200">
          <a:solidFill>
            <a:schemeClr val="tx1"/>
          </a:solidFill>
          <a:latin typeface="+mn-lt"/>
          <a:ea typeface="+mn-ea"/>
          <a:cs typeface="+mn-cs"/>
        </a:defRPr>
      </a:lvl4pPr>
      <a:lvl5pPr marL="1828966" algn="l" defTabSz="914483" rtl="0" eaLnBrk="1" latinLnBrk="0" hangingPunct="1">
        <a:defRPr sz="1801" kern="1200">
          <a:solidFill>
            <a:schemeClr val="tx1"/>
          </a:solidFill>
          <a:latin typeface="+mn-lt"/>
          <a:ea typeface="+mn-ea"/>
          <a:cs typeface="+mn-cs"/>
        </a:defRPr>
      </a:lvl5pPr>
      <a:lvl6pPr marL="2286207" algn="l" defTabSz="914483" rtl="0" eaLnBrk="1" latinLnBrk="0" hangingPunct="1">
        <a:defRPr sz="1801" kern="1200">
          <a:solidFill>
            <a:schemeClr val="tx1"/>
          </a:solidFill>
          <a:latin typeface="+mn-lt"/>
          <a:ea typeface="+mn-ea"/>
          <a:cs typeface="+mn-cs"/>
        </a:defRPr>
      </a:lvl6pPr>
      <a:lvl7pPr marL="2743448" algn="l" defTabSz="914483" rtl="0" eaLnBrk="1" latinLnBrk="0" hangingPunct="1">
        <a:defRPr sz="1801" kern="1200">
          <a:solidFill>
            <a:schemeClr val="tx1"/>
          </a:solidFill>
          <a:latin typeface="+mn-lt"/>
          <a:ea typeface="+mn-ea"/>
          <a:cs typeface="+mn-cs"/>
        </a:defRPr>
      </a:lvl7pPr>
      <a:lvl8pPr marL="3200690" algn="l" defTabSz="914483" rtl="0" eaLnBrk="1" latinLnBrk="0" hangingPunct="1">
        <a:defRPr sz="1801" kern="1200">
          <a:solidFill>
            <a:schemeClr val="tx1"/>
          </a:solidFill>
          <a:latin typeface="+mn-lt"/>
          <a:ea typeface="+mn-ea"/>
          <a:cs typeface="+mn-cs"/>
        </a:defRPr>
      </a:lvl8pPr>
      <a:lvl9pPr marL="3657932" algn="l" defTabSz="914483"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9442C96-0AB8-4713-9E95-35E734F97BB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9" name="TextBox 8">
            <a:extLst>
              <a:ext uri="{FF2B5EF4-FFF2-40B4-BE49-F238E27FC236}">
                <a16:creationId xmlns:a16="http://schemas.microsoft.com/office/drawing/2014/main" id="{4262F752-85C2-4F03-9855-473C62CBBB95}"/>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sp>
        <p:nvSpPr>
          <p:cNvPr id="10" name="Rectangle 9">
            <a:extLst>
              <a:ext uri="{FF2B5EF4-FFF2-40B4-BE49-F238E27FC236}">
                <a16:creationId xmlns:a16="http://schemas.microsoft.com/office/drawing/2014/main" id="{C535E625-EB0D-47D9-82B9-C31CC8C916DC}"/>
              </a:ext>
            </a:extLst>
          </p:cNvPr>
          <p:cNvSpPr/>
          <p:nvPr/>
        </p:nvSpPr>
        <p:spPr>
          <a:xfrm>
            <a:off x="5297808" y="654752"/>
            <a:ext cx="4150995" cy="5910835"/>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BEST PICTURE</a:t>
            </a:r>
            <a:endParaRPr lang="en-SG" sz="1801" dirty="0">
              <a:solidFill>
                <a:schemeClr val="tx1"/>
              </a:solidFill>
            </a:endParaRPr>
          </a:p>
        </p:txBody>
      </p:sp>
      <p:grpSp>
        <p:nvGrpSpPr>
          <p:cNvPr id="33" name="Group 32">
            <a:extLst>
              <a:ext uri="{FF2B5EF4-FFF2-40B4-BE49-F238E27FC236}">
                <a16:creationId xmlns:a16="http://schemas.microsoft.com/office/drawing/2014/main" id="{9110C60B-FBE2-43CF-96BE-F425647B81D6}"/>
              </a:ext>
            </a:extLst>
          </p:cNvPr>
          <p:cNvGrpSpPr/>
          <p:nvPr/>
        </p:nvGrpSpPr>
        <p:grpSpPr>
          <a:xfrm>
            <a:off x="297817" y="2542543"/>
            <a:ext cx="681990" cy="514181"/>
            <a:chOff x="297817" y="2542543"/>
            <a:chExt cx="681990" cy="514181"/>
          </a:xfrm>
        </p:grpSpPr>
        <p:sp>
          <p:nvSpPr>
            <p:cNvPr id="14" name="TextBox 13">
              <a:extLst>
                <a:ext uri="{FF2B5EF4-FFF2-40B4-BE49-F238E27FC236}">
                  <a16:creationId xmlns:a16="http://schemas.microsoft.com/office/drawing/2014/main" id="{FC09A035-FD98-486F-A752-9F5F6747053A}"/>
                </a:ext>
              </a:extLst>
            </p:cNvPr>
            <p:cNvSpPr txBox="1"/>
            <p:nvPr/>
          </p:nvSpPr>
          <p:spPr>
            <a:xfrm>
              <a:off x="297817"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Assignment</a:t>
              </a:r>
              <a:endParaRPr lang="en-SG" sz="700" dirty="0">
                <a:solidFill>
                  <a:srgbClr val="1CB857"/>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D069B560-AABE-4AC8-8B7D-5BC2C9161E49}"/>
                </a:ext>
              </a:extLst>
            </p:cNvPr>
            <p:cNvSpPr txBox="1"/>
            <p:nvPr/>
          </p:nvSpPr>
          <p:spPr>
            <a:xfrm>
              <a:off x="297817" y="2748947"/>
              <a:ext cx="68199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Parametric</a:t>
              </a:r>
            </a:p>
            <a:p>
              <a:r>
                <a:rPr lang="en-US" sz="700" dirty="0">
                  <a:latin typeface="Arial" panose="020B0604020202020204" pitchFamily="34" charset="0"/>
                  <a:cs typeface="Arial" panose="020B0604020202020204" pitchFamily="34" charset="0"/>
                </a:rPr>
                <a:t>Design</a:t>
              </a:r>
              <a:endParaRPr lang="en-SG" sz="700" dirty="0">
                <a:latin typeface="Arial" panose="020B0604020202020204" pitchFamily="34" charset="0"/>
                <a:cs typeface="Arial" panose="020B0604020202020204" pitchFamily="34" charset="0"/>
              </a:endParaRPr>
            </a:p>
          </p:txBody>
        </p:sp>
      </p:grpSp>
      <p:grpSp>
        <p:nvGrpSpPr>
          <p:cNvPr id="34" name="Group 33">
            <a:extLst>
              <a:ext uri="{FF2B5EF4-FFF2-40B4-BE49-F238E27FC236}">
                <a16:creationId xmlns:a16="http://schemas.microsoft.com/office/drawing/2014/main" id="{C936C093-BCE6-42B9-A3E5-AE65D83672D9}"/>
              </a:ext>
            </a:extLst>
          </p:cNvPr>
          <p:cNvGrpSpPr/>
          <p:nvPr/>
        </p:nvGrpSpPr>
        <p:grpSpPr>
          <a:xfrm>
            <a:off x="1640206" y="2542543"/>
            <a:ext cx="681990" cy="514181"/>
            <a:chOff x="1640206" y="2542543"/>
            <a:chExt cx="681990" cy="514181"/>
          </a:xfrm>
        </p:grpSpPr>
        <p:sp>
          <p:nvSpPr>
            <p:cNvPr id="13" name="TextBox 12">
              <a:extLst>
                <a:ext uri="{FF2B5EF4-FFF2-40B4-BE49-F238E27FC236}">
                  <a16:creationId xmlns:a16="http://schemas.microsoft.com/office/drawing/2014/main" id="{DBBD251B-7304-4858-B1E3-01DB750C711E}"/>
                </a:ext>
              </a:extLst>
            </p:cNvPr>
            <p:cNvSpPr txBox="1"/>
            <p:nvPr/>
          </p:nvSpPr>
          <p:spPr>
            <a:xfrm>
              <a:off x="1640206"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Context</a:t>
              </a:r>
              <a:endParaRPr lang="en-SG" sz="700" dirty="0">
                <a:solidFill>
                  <a:srgbClr val="1CB857"/>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86B647C9-73B6-47F9-85D1-C0CA901DDADA}"/>
                </a:ext>
              </a:extLst>
            </p:cNvPr>
            <p:cNvSpPr txBox="1"/>
            <p:nvPr/>
          </p:nvSpPr>
          <p:spPr>
            <a:xfrm>
              <a:off x="1640206" y="2748947"/>
              <a:ext cx="68199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Freshmore</a:t>
              </a:r>
            </a:p>
            <a:p>
              <a:r>
                <a:rPr lang="en-US" sz="700" dirty="0">
                  <a:latin typeface="Arial" panose="020B0604020202020204" pitchFamily="34" charset="0"/>
                  <a:cs typeface="Arial" panose="020B0604020202020204" pitchFamily="34" charset="0"/>
                </a:rPr>
                <a:t>Term 1</a:t>
              </a:r>
              <a:endParaRPr lang="en-SG" sz="700" dirty="0">
                <a:latin typeface="Arial" panose="020B0604020202020204" pitchFamily="34" charset="0"/>
                <a:cs typeface="Arial" panose="020B0604020202020204" pitchFamily="34" charset="0"/>
              </a:endParaRPr>
            </a:p>
          </p:txBody>
        </p:sp>
      </p:grpSp>
      <p:grpSp>
        <p:nvGrpSpPr>
          <p:cNvPr id="35" name="Group 34">
            <a:extLst>
              <a:ext uri="{FF2B5EF4-FFF2-40B4-BE49-F238E27FC236}">
                <a16:creationId xmlns:a16="http://schemas.microsoft.com/office/drawing/2014/main" id="{B8605D8F-F3E8-4B11-838C-88F7CEDB9C4E}"/>
              </a:ext>
            </a:extLst>
          </p:cNvPr>
          <p:cNvGrpSpPr/>
          <p:nvPr/>
        </p:nvGrpSpPr>
        <p:grpSpPr>
          <a:xfrm>
            <a:off x="2677160" y="2542544"/>
            <a:ext cx="901700" cy="514179"/>
            <a:chOff x="2677160" y="2542544"/>
            <a:chExt cx="901700" cy="514179"/>
          </a:xfrm>
        </p:grpSpPr>
        <p:sp>
          <p:nvSpPr>
            <p:cNvPr id="12" name="TextBox 11">
              <a:extLst>
                <a:ext uri="{FF2B5EF4-FFF2-40B4-BE49-F238E27FC236}">
                  <a16:creationId xmlns:a16="http://schemas.microsoft.com/office/drawing/2014/main" id="{EAB6C843-44FA-4E05-AFFA-6AA1A29D56EB}"/>
                </a:ext>
              </a:extLst>
            </p:cNvPr>
            <p:cNvSpPr txBox="1"/>
            <p:nvPr/>
          </p:nvSpPr>
          <p:spPr>
            <a:xfrm>
              <a:off x="2677161" y="2542544"/>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Course</a:t>
              </a:r>
              <a:endParaRPr lang="en-SG" sz="700" dirty="0">
                <a:solidFill>
                  <a:srgbClr val="1CB857"/>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CC03D81-F0F6-48BC-BC4E-EACC647816CC}"/>
                </a:ext>
              </a:extLst>
            </p:cNvPr>
            <p:cNvSpPr txBox="1"/>
            <p:nvPr/>
          </p:nvSpPr>
          <p:spPr>
            <a:xfrm>
              <a:off x="2677160" y="2748946"/>
              <a:ext cx="90170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Computational</a:t>
              </a:r>
            </a:p>
            <a:p>
              <a:r>
                <a:rPr lang="en-US" sz="700" dirty="0">
                  <a:latin typeface="Arial" panose="020B0604020202020204" pitchFamily="34" charset="0"/>
                  <a:cs typeface="Arial" panose="020B0604020202020204" pitchFamily="34" charset="0"/>
                </a:rPr>
                <a:t>Design Thinking</a:t>
              </a:r>
              <a:endParaRPr lang="en-SG" sz="700" dirty="0">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1A92C96B-AF10-4739-AAB8-7813215EF6E8}"/>
              </a:ext>
            </a:extLst>
          </p:cNvPr>
          <p:cNvGrpSpPr/>
          <p:nvPr/>
        </p:nvGrpSpPr>
        <p:grpSpPr>
          <a:xfrm>
            <a:off x="297817" y="3286763"/>
            <a:ext cx="776928" cy="622243"/>
            <a:chOff x="297817" y="3286763"/>
            <a:chExt cx="776928" cy="622243"/>
          </a:xfrm>
        </p:grpSpPr>
        <p:sp>
          <p:nvSpPr>
            <p:cNvPr id="18" name="TextBox 17">
              <a:extLst>
                <a:ext uri="{FF2B5EF4-FFF2-40B4-BE49-F238E27FC236}">
                  <a16:creationId xmlns:a16="http://schemas.microsoft.com/office/drawing/2014/main" id="{0751637F-F485-4016-AB41-6A2716334D12}"/>
                </a:ext>
              </a:extLst>
            </p:cNvPr>
            <p:cNvSpPr txBox="1"/>
            <p:nvPr/>
          </p:nvSpPr>
          <p:spPr>
            <a:xfrm>
              <a:off x="297817" y="328676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Student</a:t>
              </a:r>
              <a:endParaRPr lang="en-SG" sz="700" dirty="0">
                <a:solidFill>
                  <a:srgbClr val="1CB857"/>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2AEE226-BF75-4460-9A8D-1D6E379F7CE3}"/>
                </a:ext>
              </a:extLst>
            </p:cNvPr>
            <p:cNvSpPr txBox="1"/>
            <p:nvPr/>
          </p:nvSpPr>
          <p:spPr>
            <a:xfrm>
              <a:off x="297817" y="3493508"/>
              <a:ext cx="776928" cy="415498"/>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Aaryan Shanbhag</a:t>
              </a:r>
            </a:p>
            <a:p>
              <a:r>
                <a:rPr lang="en-US" sz="700" dirty="0">
                  <a:latin typeface="Arial" panose="020B0604020202020204" pitchFamily="34" charset="0"/>
                  <a:cs typeface="Arial" panose="020B0604020202020204" pitchFamily="34" charset="0"/>
                </a:rPr>
                <a:t>1008768</a:t>
              </a:r>
              <a:endParaRPr lang="en-SG" sz="700" dirty="0">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D5B09C90-7F89-449A-8830-544C0552511D}"/>
              </a:ext>
            </a:extLst>
          </p:cNvPr>
          <p:cNvGrpSpPr/>
          <p:nvPr/>
        </p:nvGrpSpPr>
        <p:grpSpPr>
          <a:xfrm>
            <a:off x="297817" y="4070353"/>
            <a:ext cx="681990" cy="723275"/>
            <a:chOff x="297817" y="4070353"/>
            <a:chExt cx="681990" cy="723275"/>
          </a:xfrm>
        </p:grpSpPr>
        <p:sp>
          <p:nvSpPr>
            <p:cNvPr id="20" name="TextBox 19">
              <a:extLst>
                <a:ext uri="{FF2B5EF4-FFF2-40B4-BE49-F238E27FC236}">
                  <a16:creationId xmlns:a16="http://schemas.microsoft.com/office/drawing/2014/main" id="{2FA36920-C5D0-47CB-8990-43A4B08D35A5}"/>
                </a:ext>
              </a:extLst>
            </p:cNvPr>
            <p:cNvSpPr txBox="1"/>
            <p:nvPr/>
          </p:nvSpPr>
          <p:spPr>
            <a:xfrm>
              <a:off x="297817" y="407035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Instructor</a:t>
              </a:r>
              <a:endParaRPr lang="en-SG" sz="700" dirty="0">
                <a:solidFill>
                  <a:srgbClr val="1CB857"/>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628E652-1D77-4484-A55E-A23D68A95FE8}"/>
                </a:ext>
              </a:extLst>
            </p:cNvPr>
            <p:cNvSpPr txBox="1"/>
            <p:nvPr/>
          </p:nvSpPr>
          <p:spPr>
            <a:xfrm>
              <a:off x="297817" y="4270408"/>
              <a:ext cx="681990" cy="52322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Geraldine Quek</a:t>
              </a:r>
            </a:p>
            <a:p>
              <a:r>
                <a:rPr lang="en-US" sz="700" dirty="0">
                  <a:latin typeface="Arial" panose="020B0604020202020204" pitchFamily="34" charset="0"/>
                  <a:cs typeface="Arial" panose="020B0604020202020204" pitchFamily="34" charset="0"/>
                </a:rPr>
                <a:t>Faculty Fellow</a:t>
              </a:r>
            </a:p>
          </p:txBody>
        </p:sp>
      </p:grpSp>
      <p:grpSp>
        <p:nvGrpSpPr>
          <p:cNvPr id="36" name="Group 35">
            <a:extLst>
              <a:ext uri="{FF2B5EF4-FFF2-40B4-BE49-F238E27FC236}">
                <a16:creationId xmlns:a16="http://schemas.microsoft.com/office/drawing/2014/main" id="{BBD29DE9-228F-4A4C-9829-A39EFB612737}"/>
              </a:ext>
            </a:extLst>
          </p:cNvPr>
          <p:cNvGrpSpPr/>
          <p:nvPr/>
        </p:nvGrpSpPr>
        <p:grpSpPr>
          <a:xfrm>
            <a:off x="3811902" y="2542545"/>
            <a:ext cx="913130" cy="406457"/>
            <a:chOff x="3681730" y="2542545"/>
            <a:chExt cx="913130" cy="406457"/>
          </a:xfrm>
        </p:grpSpPr>
        <p:sp>
          <p:nvSpPr>
            <p:cNvPr id="11" name="TextBox 10">
              <a:extLst>
                <a:ext uri="{FF2B5EF4-FFF2-40B4-BE49-F238E27FC236}">
                  <a16:creationId xmlns:a16="http://schemas.microsoft.com/office/drawing/2014/main" id="{164DB152-BE2D-4C28-99EB-218DCF655C68}"/>
                </a:ext>
              </a:extLst>
            </p:cNvPr>
            <p:cNvSpPr txBox="1"/>
            <p:nvPr/>
          </p:nvSpPr>
          <p:spPr>
            <a:xfrm>
              <a:off x="3681730" y="2542545"/>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Date</a:t>
              </a:r>
              <a:endParaRPr lang="en-SG" sz="700" dirty="0">
                <a:solidFill>
                  <a:srgbClr val="1CB857"/>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B8F6F72-B749-4696-A7F2-F574AB7BB21A}"/>
                </a:ext>
              </a:extLst>
            </p:cNvPr>
            <p:cNvSpPr txBox="1"/>
            <p:nvPr/>
          </p:nvSpPr>
          <p:spPr>
            <a:xfrm>
              <a:off x="3693160" y="2748947"/>
              <a:ext cx="901700" cy="20005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14 Oct 2024</a:t>
              </a:r>
              <a:endParaRPr lang="en-SG" sz="700" dirty="0">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E61EFD42-7C03-4D1D-BCB7-A46D64959991}"/>
              </a:ext>
            </a:extLst>
          </p:cNvPr>
          <p:cNvGrpSpPr/>
          <p:nvPr/>
        </p:nvGrpSpPr>
        <p:grpSpPr>
          <a:xfrm>
            <a:off x="1640209" y="3279063"/>
            <a:ext cx="2967992" cy="3286524"/>
            <a:chOff x="1640209" y="3279063"/>
            <a:chExt cx="2967992" cy="3286524"/>
          </a:xfrm>
        </p:grpSpPr>
        <p:sp>
          <p:nvSpPr>
            <p:cNvPr id="24" name="TextBox 23">
              <a:extLst>
                <a:ext uri="{FF2B5EF4-FFF2-40B4-BE49-F238E27FC236}">
                  <a16:creationId xmlns:a16="http://schemas.microsoft.com/office/drawing/2014/main" id="{4AE40446-C29D-488D-8DD7-69E6FBAFA698}"/>
                </a:ext>
              </a:extLst>
            </p:cNvPr>
            <p:cNvSpPr txBox="1"/>
            <p:nvPr/>
          </p:nvSpPr>
          <p:spPr>
            <a:xfrm>
              <a:off x="1640209" y="3279063"/>
              <a:ext cx="2967991" cy="1569660"/>
            </a:xfrm>
            <a:prstGeom prst="rect">
              <a:avLst/>
            </a:prstGeom>
            <a:noFill/>
          </p:spPr>
          <p:txBody>
            <a:bodyPr wrap="square" rtlCol="0">
              <a:spAutoFit/>
            </a:bodyPr>
            <a:lstStyle/>
            <a:p>
              <a:r>
                <a:rPr lang="en-US" sz="800" b="1" dirty="0">
                  <a:solidFill>
                    <a:srgbClr val="B31261"/>
                  </a:solidFill>
                  <a:latin typeface="Consolas" panose="020B0609020204030204" pitchFamily="49" charset="0"/>
                </a:rPr>
                <a:t>&lt;Voronoi Crater&gt;</a:t>
              </a:r>
            </a:p>
            <a:p>
              <a:r>
                <a:rPr lang="en-US" sz="800" dirty="0">
                  <a:solidFill>
                    <a:srgbClr val="B31261"/>
                  </a:solidFill>
                  <a:latin typeface="Consolas" panose="020B0609020204030204" pitchFamily="49" charset="0"/>
                </a:rPr>
                <a:t>My project presents a crater that is formed from dividing an </a:t>
              </a:r>
              <a:r>
                <a:rPr lang="en-US" sz="800" i="1" dirty="0">
                  <a:solidFill>
                    <a:srgbClr val="B31261"/>
                  </a:solidFill>
                  <a:latin typeface="Consolas" panose="020B0609020204030204" pitchFamily="49" charset="0"/>
                  <a:cs typeface="Consolas" panose="020B0609020204030204" pitchFamily="49" charset="0"/>
                </a:rPr>
                <a:t>n</a:t>
              </a:r>
              <a:r>
                <a:rPr lang="en-US" sz="800" dirty="0">
                  <a:solidFill>
                    <a:srgbClr val="B31261"/>
                  </a:solidFill>
                  <a:latin typeface="Consolas" panose="020B0609020204030204" pitchFamily="49" charset="0"/>
                  <a:cs typeface="Consolas" panose="020B0609020204030204" pitchFamily="49" charset="0"/>
                </a:rPr>
                <a:t>-sided polygon with lines.</a:t>
              </a:r>
              <a:r>
                <a:rPr lang="en-SG" sz="800" dirty="0">
                  <a:solidFill>
                    <a:srgbClr val="B31261"/>
                  </a:solidFill>
                  <a:effectLst/>
                  <a:latin typeface="Consolas" panose="020B0609020204030204" pitchFamily="49" charset="0"/>
                  <a:cs typeface="Consolas" panose="020B0609020204030204" pitchFamily="49" charset="0"/>
                </a:rPr>
                <a:t> The pattern features a collection of polygonal shapes that are organized radially around a central point. </a:t>
              </a:r>
              <a:r>
                <a:rPr lang="en-US" sz="800" dirty="0">
                  <a:solidFill>
                    <a:srgbClr val="B31261"/>
                  </a:solidFill>
                  <a:latin typeface="Consolas" panose="020B0609020204030204" pitchFamily="49" charset="0"/>
                  <a:cs typeface="Consolas" panose="020B0609020204030204" pitchFamily="49" charset="0"/>
                </a:rPr>
                <a:t>Then, a cluster of Voronoi cells are generated using the midpoints of each of these </a:t>
              </a:r>
              <a:r>
                <a:rPr lang="en-US" sz="800" dirty="0">
                  <a:solidFill>
                    <a:srgbClr val="B31261"/>
                  </a:solidFill>
                  <a:latin typeface="Consolas" panose="020B0609020204030204" pitchFamily="49" charset="0"/>
                </a:rPr>
                <a:t>lines to form a geometric pattern. Lastly, these cells are extruded in the z-axis by a magnitude proportional to the distance from the center of the tile, resulting in a distinctive crater effect.</a:t>
              </a:r>
              <a:endParaRPr lang="en-SG" sz="800" dirty="0">
                <a:solidFill>
                  <a:srgbClr val="B31261"/>
                </a:solidFill>
                <a:latin typeface="Consolas" panose="020B0609020204030204" pitchFamily="49" charset="0"/>
              </a:endParaRPr>
            </a:p>
          </p:txBody>
        </p:sp>
        <p:sp>
          <p:nvSpPr>
            <p:cNvPr id="25" name="Rectangle 24">
              <a:extLst>
                <a:ext uri="{FF2B5EF4-FFF2-40B4-BE49-F238E27FC236}">
                  <a16:creationId xmlns:a16="http://schemas.microsoft.com/office/drawing/2014/main" id="{E90D6533-B264-49D3-908E-494EECA5837B}"/>
                </a:ext>
              </a:extLst>
            </p:cNvPr>
            <p:cNvSpPr/>
            <p:nvPr/>
          </p:nvSpPr>
          <p:spPr>
            <a:xfrm>
              <a:off x="1640210" y="3394714"/>
              <a:ext cx="2967991" cy="3170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800" dirty="0">
                <a:solidFill>
                  <a:srgbClr val="B31261"/>
                </a:solidFill>
                <a:latin typeface="Consolas" panose="020B0609020204030204" pitchFamily="49" charset="0"/>
              </a:endParaRPr>
            </a:p>
          </p:txBody>
        </p:sp>
      </p:grpSp>
      <p:sp>
        <p:nvSpPr>
          <p:cNvPr id="28" name="TextBox 27">
            <a:extLst>
              <a:ext uri="{FF2B5EF4-FFF2-40B4-BE49-F238E27FC236}">
                <a16:creationId xmlns:a16="http://schemas.microsoft.com/office/drawing/2014/main" id="{F65F1D03-BCF8-4F9D-A32D-3A629A08BDC3}"/>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P1</a:t>
            </a:r>
            <a:endParaRPr lang="en-SG" sz="6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A290914-78CA-407F-981D-11783931DAD9}"/>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P1</a:t>
            </a:r>
            <a:endParaRPr lang="en-SG" sz="600" dirty="0">
              <a:latin typeface="Arial" panose="020B0604020202020204" pitchFamily="34" charset="0"/>
              <a:cs typeface="Arial" panose="020B0604020202020204" pitchFamily="34" charset="0"/>
            </a:endParaRPr>
          </a:p>
        </p:txBody>
      </p:sp>
      <p:pic>
        <p:nvPicPr>
          <p:cNvPr id="4" name="Picture 3" descr="A red and white square with a pattern&#10;&#10;Description automatically generated">
            <a:extLst>
              <a:ext uri="{FF2B5EF4-FFF2-40B4-BE49-F238E27FC236}">
                <a16:creationId xmlns:a16="http://schemas.microsoft.com/office/drawing/2014/main" id="{9A9A582B-4D17-0E22-DE0A-3DABD1C1A12C}"/>
              </a:ext>
            </a:extLst>
          </p:cNvPr>
          <p:cNvPicPr>
            <a:picLocks noChangeAspect="1"/>
          </p:cNvPicPr>
          <p:nvPr/>
        </p:nvPicPr>
        <p:blipFill rotWithShape="1">
          <a:blip r:embed="rId2">
            <a:extLst>
              <a:ext uri="{28A0092B-C50C-407E-A947-70E740481C1C}">
                <a14:useLocalDpi xmlns:a14="http://schemas.microsoft.com/office/drawing/2010/main" val="0"/>
              </a:ext>
            </a:extLst>
          </a:blip>
          <a:srcRect l="3265" t="5" r="3516" b="99"/>
          <a:stretch/>
        </p:blipFill>
        <p:spPr>
          <a:xfrm>
            <a:off x="5297806" y="1890225"/>
            <a:ext cx="4150995" cy="3620546"/>
          </a:xfrm>
          <a:prstGeom prst="rect">
            <a:avLst/>
          </a:prstGeom>
        </p:spPr>
      </p:pic>
    </p:spTree>
    <p:extLst>
      <p:ext uri="{BB962C8B-B14F-4D97-AF65-F5344CB8AC3E}">
        <p14:creationId xmlns:p14="http://schemas.microsoft.com/office/powerpoint/2010/main" val="2312092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41419-4CF9-0842-9604-F9621DEE87B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85B768B-197A-9C36-B0F5-0B47D61790FB}"/>
              </a:ext>
            </a:extLst>
          </p:cNvPr>
          <p:cNvSpPr/>
          <p:nvPr/>
        </p:nvSpPr>
        <p:spPr>
          <a:xfrm>
            <a:off x="1640209" y="580394"/>
            <a:ext cx="3926577" cy="35265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rgbClr val="B31261"/>
                </a:solidFill>
                <a:latin typeface="Consolas" panose="020B0609020204030204" pitchFamily="49" charset="0"/>
              </a:rPr>
              <a:t>&lt;Parameters&gt;</a:t>
            </a:r>
          </a:p>
          <a:p>
            <a:r>
              <a:rPr lang="en-US" sz="1000" dirty="0">
                <a:solidFill>
                  <a:srgbClr val="B31261"/>
                </a:solidFill>
                <a:latin typeface="Consolas" panose="020B0609020204030204" pitchFamily="49" charset="0"/>
              </a:rPr>
              <a:t>In the prototyping process, 2 different parameters are changed: the number of sides that the polygon has, given by </a:t>
            </a:r>
            <a:r>
              <a:rPr lang="en-US" sz="1000" i="1" dirty="0">
                <a:solidFill>
                  <a:srgbClr val="B31261"/>
                </a:solidFill>
                <a:latin typeface="Consolas" panose="020B0609020204030204" pitchFamily="49" charset="0"/>
              </a:rPr>
              <a:t>n</a:t>
            </a:r>
            <a:r>
              <a:rPr lang="en-US" sz="1000" dirty="0">
                <a:solidFill>
                  <a:srgbClr val="B31261"/>
                </a:solidFill>
                <a:latin typeface="Consolas" panose="020B0609020204030204" pitchFamily="49" charset="0"/>
              </a:rPr>
              <a:t> and a factor </a:t>
            </a:r>
            <a:r>
              <a:rPr lang="en-US" sz="1000" i="1" dirty="0">
                <a:solidFill>
                  <a:srgbClr val="B31261"/>
                </a:solidFill>
                <a:latin typeface="Consolas" panose="020B0609020204030204" pitchFamily="49" charset="0"/>
              </a:rPr>
              <a:t>f</a:t>
            </a:r>
            <a:r>
              <a:rPr lang="en-US" sz="1000" dirty="0">
                <a:solidFill>
                  <a:srgbClr val="B31261"/>
                </a:solidFill>
                <a:latin typeface="Consolas" panose="020B0609020204030204" pitchFamily="49" charset="0"/>
              </a:rPr>
              <a:t> with which the polygon is divided into, given by </a:t>
            </a:r>
            <a:r>
              <a:rPr lang="en-US" sz="1000" i="1" dirty="0">
                <a:solidFill>
                  <a:srgbClr val="B31261"/>
                </a:solidFill>
                <a:latin typeface="Consolas" panose="020B0609020204030204" pitchFamily="49" charset="0"/>
              </a:rPr>
              <a:t>nf</a:t>
            </a:r>
            <a:r>
              <a:rPr lang="en-US" sz="1000" dirty="0">
                <a:solidFill>
                  <a:srgbClr val="B31261"/>
                </a:solidFill>
                <a:latin typeface="Consolas" panose="020B0609020204030204" pitchFamily="49" charset="0"/>
              </a:rPr>
              <a:t> (rounded to the nearest integer). For example, 7-sided polygon with </a:t>
            </a:r>
            <a:r>
              <a:rPr lang="en-US" sz="1000" i="1" dirty="0">
                <a:solidFill>
                  <a:srgbClr val="B31261"/>
                </a:solidFill>
                <a:latin typeface="Consolas" panose="020B0609020204030204" pitchFamily="49" charset="0"/>
              </a:rPr>
              <a:t>f</a:t>
            </a:r>
            <a:r>
              <a:rPr lang="en-US" sz="1000" dirty="0">
                <a:solidFill>
                  <a:srgbClr val="B31261"/>
                </a:solidFill>
                <a:latin typeface="Consolas" panose="020B0609020204030204" pitchFamily="49" charset="0"/>
              </a:rPr>
              <a:t> set to 1.3 will be divided into 9 (= 7 x 1.3) different equidistant points along the perimeter of the pentagon. The </a:t>
            </a:r>
            <a:r>
              <a:rPr lang="en-US" sz="1000" i="1" dirty="0">
                <a:solidFill>
                  <a:srgbClr val="B31261"/>
                </a:solidFill>
                <a:latin typeface="Consolas" panose="020B0609020204030204" pitchFamily="49" charset="0"/>
              </a:rPr>
              <a:t>f</a:t>
            </a:r>
            <a:r>
              <a:rPr lang="en-US" sz="1000" dirty="0">
                <a:solidFill>
                  <a:srgbClr val="B31261"/>
                </a:solidFill>
                <a:latin typeface="Consolas" panose="020B0609020204030204" pitchFamily="49" charset="0"/>
              </a:rPr>
              <a:t> parameter adds a layer of aesthetic complexity to the pattern being generated. On the other hand, The </a:t>
            </a:r>
            <a:r>
              <a:rPr lang="en-US" sz="1000" i="1" dirty="0">
                <a:solidFill>
                  <a:srgbClr val="B31261"/>
                </a:solidFill>
                <a:latin typeface="Consolas" panose="020B0609020204030204" pitchFamily="49" charset="0"/>
              </a:rPr>
              <a:t>n</a:t>
            </a:r>
            <a:r>
              <a:rPr lang="en-US" sz="1000" dirty="0">
                <a:solidFill>
                  <a:srgbClr val="B31261"/>
                </a:solidFill>
                <a:latin typeface="Consolas" panose="020B0609020204030204" pitchFamily="49" charset="0"/>
              </a:rPr>
              <a:t> parameter changes qualitative aspects of the build. I will be evaluating my designs by setting parameters based on the following values:</a:t>
            </a:r>
          </a:p>
          <a:p>
            <a:endParaRPr lang="en-US" sz="1050" dirty="0">
              <a:solidFill>
                <a:srgbClr val="B31261"/>
              </a:solidFill>
              <a:latin typeface="Consolas" panose="020B0609020204030204" pitchFamily="49" charset="0"/>
            </a:endParaRPr>
          </a:p>
          <a:p>
            <a:pPr algn="ctr"/>
            <a:r>
              <a:rPr lang="en-US" sz="1100" dirty="0">
                <a:solidFill>
                  <a:srgbClr val="B31261"/>
                </a:solidFill>
                <a:latin typeface="Consolas" panose="020B0609020204030204" pitchFamily="49" charset="0"/>
              </a:rPr>
              <a:t>        </a:t>
            </a:r>
            <a:r>
              <a:rPr lang="en-US" sz="1100" i="1" dirty="0">
                <a:solidFill>
                  <a:srgbClr val="B31261"/>
                </a:solidFill>
                <a:latin typeface="Consolas" panose="020B0609020204030204" pitchFamily="49" charset="0"/>
              </a:rPr>
              <a:t>n</a:t>
            </a:r>
            <a:r>
              <a:rPr lang="en-US" sz="1100" dirty="0">
                <a:solidFill>
                  <a:srgbClr val="B31261"/>
                </a:solidFill>
                <a:latin typeface="Consolas" panose="020B0609020204030204" pitchFamily="49" charset="0"/>
              </a:rPr>
              <a:t>     </a:t>
            </a:r>
            <a:r>
              <a:rPr lang="en-US" sz="1100" i="1" dirty="0">
                <a:solidFill>
                  <a:srgbClr val="B31261"/>
                </a:solidFill>
                <a:latin typeface="Consolas" panose="020B0609020204030204" pitchFamily="49" charset="0"/>
              </a:rPr>
              <a:t>f </a:t>
            </a:r>
          </a:p>
          <a:p>
            <a:pPr algn="ctr"/>
            <a:r>
              <a:rPr lang="en-US" sz="1100" b="1" dirty="0">
                <a:solidFill>
                  <a:srgbClr val="B31261"/>
                </a:solidFill>
                <a:latin typeface="Consolas" panose="020B0609020204030204" pitchFamily="49" charset="0"/>
              </a:rPr>
              <a:t>Low:     </a:t>
            </a:r>
            <a:r>
              <a:rPr lang="en-US" sz="1100" dirty="0">
                <a:solidFill>
                  <a:srgbClr val="B31261"/>
                </a:solidFill>
                <a:latin typeface="Consolas" panose="020B0609020204030204" pitchFamily="49" charset="0"/>
              </a:rPr>
              <a:t>7    1.0</a:t>
            </a:r>
          </a:p>
          <a:p>
            <a:pPr algn="ctr"/>
            <a:r>
              <a:rPr lang="en-US" sz="1100" b="1" dirty="0">
                <a:solidFill>
                  <a:srgbClr val="B31261"/>
                </a:solidFill>
                <a:latin typeface="Consolas" panose="020B0609020204030204" pitchFamily="49" charset="0"/>
              </a:rPr>
              <a:t>Mid:     </a:t>
            </a:r>
            <a:r>
              <a:rPr lang="en-US" sz="1100" dirty="0">
                <a:solidFill>
                  <a:srgbClr val="B31261"/>
                </a:solidFill>
                <a:latin typeface="Consolas" panose="020B0609020204030204" pitchFamily="49" charset="0"/>
              </a:rPr>
              <a:t>9    1.3</a:t>
            </a:r>
          </a:p>
          <a:p>
            <a:pPr algn="ctr"/>
            <a:r>
              <a:rPr lang="en-US" sz="1100" b="1" dirty="0">
                <a:solidFill>
                  <a:srgbClr val="B31261"/>
                </a:solidFill>
                <a:latin typeface="Consolas" panose="020B0609020204030204" pitchFamily="49" charset="0"/>
              </a:rPr>
              <a:t>High:   </a:t>
            </a:r>
            <a:r>
              <a:rPr lang="en-US" sz="1100" dirty="0">
                <a:solidFill>
                  <a:srgbClr val="B31261"/>
                </a:solidFill>
                <a:latin typeface="Consolas" panose="020B0609020204030204" pitchFamily="49" charset="0"/>
              </a:rPr>
              <a:t>12    1.7</a:t>
            </a:r>
          </a:p>
          <a:p>
            <a:endParaRPr lang="en-US" sz="820" dirty="0">
              <a:solidFill>
                <a:srgbClr val="B31261"/>
              </a:solidFill>
              <a:latin typeface="Consolas" panose="020B0609020204030204" pitchFamily="49" charset="0"/>
            </a:endParaRPr>
          </a:p>
          <a:p>
            <a:endParaRPr lang="en-US" sz="820" dirty="0">
              <a:solidFill>
                <a:srgbClr val="B31261"/>
              </a:solidFill>
              <a:latin typeface="Consolas" panose="020B0609020204030204" pitchFamily="49" charset="0"/>
            </a:endParaRPr>
          </a:p>
          <a:p>
            <a:endParaRPr lang="en-US" sz="820" b="1" dirty="0">
              <a:solidFill>
                <a:srgbClr val="B31261"/>
              </a:solidFill>
              <a:latin typeface="Consolas" panose="020B0609020204030204" pitchFamily="49" charset="0"/>
            </a:endParaRPr>
          </a:p>
        </p:txBody>
      </p:sp>
      <p:grpSp>
        <p:nvGrpSpPr>
          <p:cNvPr id="24" name="Group 23">
            <a:extLst>
              <a:ext uri="{FF2B5EF4-FFF2-40B4-BE49-F238E27FC236}">
                <a16:creationId xmlns:a16="http://schemas.microsoft.com/office/drawing/2014/main" id="{528E1855-FC16-0E7D-E263-C439A78B6E91}"/>
              </a:ext>
            </a:extLst>
          </p:cNvPr>
          <p:cNvGrpSpPr/>
          <p:nvPr/>
        </p:nvGrpSpPr>
        <p:grpSpPr>
          <a:xfrm>
            <a:off x="297816" y="580397"/>
            <a:ext cx="937273" cy="1914564"/>
            <a:chOff x="297816" y="580397"/>
            <a:chExt cx="937273" cy="1914564"/>
          </a:xfrm>
        </p:grpSpPr>
        <p:sp>
          <p:nvSpPr>
            <p:cNvPr id="5" name="TextBox 4">
              <a:extLst>
                <a:ext uri="{FF2B5EF4-FFF2-40B4-BE49-F238E27FC236}">
                  <a16:creationId xmlns:a16="http://schemas.microsoft.com/office/drawing/2014/main" id="{44D1A1FA-B7AB-922D-ED44-F02EE9F677F9}"/>
                </a:ext>
              </a:extLst>
            </p:cNvPr>
            <p:cNvSpPr txBox="1"/>
            <p:nvPr/>
          </p:nvSpPr>
          <p:spPr>
            <a:xfrm>
              <a:off x="297817" y="580397"/>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References</a:t>
              </a:r>
              <a:endParaRPr lang="en-SG" sz="700" dirty="0">
                <a:solidFill>
                  <a:srgbClr val="1CB857"/>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CEE53BC6-E57A-355C-78AF-FFC45D8F7147}"/>
                </a:ext>
              </a:extLst>
            </p:cNvPr>
            <p:cNvSpPr txBox="1"/>
            <p:nvPr/>
          </p:nvSpPr>
          <p:spPr>
            <a:xfrm>
              <a:off x="297816" y="786801"/>
              <a:ext cx="937273" cy="170816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You may use this margin to link external sources used such as URLs, articles bibliography, footnotes, picture captions etc.</a:t>
              </a:r>
            </a:p>
            <a:p>
              <a:endParaRPr lang="en-US"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If you do not need to include any of the above then delete both the green text caption and this textbox.</a:t>
              </a:r>
              <a:endParaRPr lang="en-SG" sz="700" dirty="0">
                <a:latin typeface="Arial" panose="020B0604020202020204" pitchFamily="34" charset="0"/>
                <a:cs typeface="Arial" panose="020B0604020202020204" pitchFamily="34" charset="0"/>
              </a:endParaRPr>
            </a:p>
          </p:txBody>
        </p:sp>
      </p:grpSp>
      <p:sp>
        <p:nvSpPr>
          <p:cNvPr id="9" name="TextBox 8">
            <a:extLst>
              <a:ext uri="{FF2B5EF4-FFF2-40B4-BE49-F238E27FC236}">
                <a16:creationId xmlns:a16="http://schemas.microsoft.com/office/drawing/2014/main" id="{B76CF43C-4205-7102-58C8-30DB1E56631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10" name="TextBox 9">
            <a:extLst>
              <a:ext uri="{FF2B5EF4-FFF2-40B4-BE49-F238E27FC236}">
                <a16:creationId xmlns:a16="http://schemas.microsoft.com/office/drawing/2014/main" id="{383267FE-B6F1-94EB-EEC1-8E75AD80103D}"/>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sp>
        <p:nvSpPr>
          <p:cNvPr id="11" name="TextBox 10">
            <a:extLst>
              <a:ext uri="{FF2B5EF4-FFF2-40B4-BE49-F238E27FC236}">
                <a16:creationId xmlns:a16="http://schemas.microsoft.com/office/drawing/2014/main" id="{935F9F4A-9601-537B-D60E-FC001E39B66E}"/>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P2</a:t>
            </a:r>
            <a:endParaRPr lang="en-SG" sz="6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ED38C08-DDE7-D268-B418-BFC029469D75}"/>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P2</a:t>
            </a:r>
            <a:endParaRPr lang="en-SG" sz="600" dirty="0">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8A068FA3-B7DD-BEDC-1338-038AC48A1454}"/>
              </a:ext>
            </a:extLst>
          </p:cNvPr>
          <p:cNvGrpSpPr/>
          <p:nvPr/>
        </p:nvGrpSpPr>
        <p:grpSpPr>
          <a:xfrm>
            <a:off x="297817" y="4982006"/>
            <a:ext cx="1038224" cy="621902"/>
            <a:chOff x="297817" y="4663443"/>
            <a:chExt cx="1038224" cy="621902"/>
          </a:xfrm>
        </p:grpSpPr>
        <p:sp>
          <p:nvSpPr>
            <p:cNvPr id="15" name="TextBox 14">
              <a:extLst>
                <a:ext uri="{FF2B5EF4-FFF2-40B4-BE49-F238E27FC236}">
                  <a16:creationId xmlns:a16="http://schemas.microsoft.com/office/drawing/2014/main" id="{995CC03D-6E6F-35C2-BEE0-EDA4F42E2DE9}"/>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DDB86AE9-E698-3354-FE3F-C6D4997F30DE}"/>
                </a:ext>
              </a:extLst>
            </p:cNvPr>
            <p:cNvSpPr txBox="1"/>
            <p:nvPr/>
          </p:nvSpPr>
          <p:spPr>
            <a:xfrm>
              <a:off x="297817" y="4869847"/>
              <a:ext cx="1038224" cy="415498"/>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Description</a:t>
              </a:r>
            </a:p>
            <a:p>
              <a:r>
                <a:rPr lang="en-US" sz="700" dirty="0">
                  <a:latin typeface="Arial" panose="020B0604020202020204" pitchFamily="34" charset="0"/>
                  <a:cs typeface="Arial" panose="020B0604020202020204" pitchFamily="34" charset="0"/>
                </a:rPr>
                <a:t>02 Description</a:t>
              </a:r>
            </a:p>
            <a:p>
              <a:endParaRPr lang="en-SG" sz="700" dirty="0">
                <a:latin typeface="Arial" panose="020B0604020202020204" pitchFamily="34" charset="0"/>
                <a:cs typeface="Arial" panose="020B0604020202020204" pitchFamily="34" charset="0"/>
              </a:endParaRPr>
            </a:p>
          </p:txBody>
        </p:sp>
      </p:grpSp>
      <p:sp>
        <p:nvSpPr>
          <p:cNvPr id="17" name="Rectangle 16">
            <a:extLst>
              <a:ext uri="{FF2B5EF4-FFF2-40B4-BE49-F238E27FC236}">
                <a16:creationId xmlns:a16="http://schemas.microsoft.com/office/drawing/2014/main" id="{E8A870AB-9D32-8A03-FB2B-7EF1EFDF0BD1}"/>
              </a:ext>
            </a:extLst>
          </p:cNvPr>
          <p:cNvSpPr/>
          <p:nvPr/>
        </p:nvSpPr>
        <p:spPr>
          <a:xfrm>
            <a:off x="713420" y="5721819"/>
            <a:ext cx="601981" cy="4103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sp>
        <p:nvSpPr>
          <p:cNvPr id="22" name="Rectangle 21">
            <a:extLst>
              <a:ext uri="{FF2B5EF4-FFF2-40B4-BE49-F238E27FC236}">
                <a16:creationId xmlns:a16="http://schemas.microsoft.com/office/drawing/2014/main" id="{524D3CD7-8DB2-D0AE-3A21-09CDDE883C87}"/>
              </a:ext>
            </a:extLst>
          </p:cNvPr>
          <p:cNvSpPr/>
          <p:nvPr/>
        </p:nvSpPr>
        <p:spPr>
          <a:xfrm>
            <a:off x="713420" y="6155210"/>
            <a:ext cx="601982" cy="4103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02</a:t>
            </a:r>
            <a:endParaRPr lang="en-SG" sz="800" b="1" dirty="0">
              <a:solidFill>
                <a:srgbClr val="1CB857"/>
              </a:solidFill>
            </a:endParaRPr>
          </a:p>
        </p:txBody>
      </p:sp>
      <p:pic>
        <p:nvPicPr>
          <p:cNvPr id="3" name="Picture 2" descr="A screenshot of a computer&#10;&#10;Description automatically generated">
            <a:extLst>
              <a:ext uri="{FF2B5EF4-FFF2-40B4-BE49-F238E27FC236}">
                <a16:creationId xmlns:a16="http://schemas.microsoft.com/office/drawing/2014/main" id="{E8E66969-0E73-E90A-F0A7-2F1B9BD19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6709" y="4089592"/>
            <a:ext cx="5131879" cy="1941256"/>
          </a:xfrm>
          <a:prstGeom prst="rect">
            <a:avLst/>
          </a:prstGeom>
        </p:spPr>
      </p:pic>
      <p:pic>
        <p:nvPicPr>
          <p:cNvPr id="19" name="Picture 18" descr="A hexagon with red lines&#10;&#10;Description automatically generated">
            <a:extLst>
              <a:ext uri="{FF2B5EF4-FFF2-40B4-BE49-F238E27FC236}">
                <a16:creationId xmlns:a16="http://schemas.microsoft.com/office/drawing/2014/main" id="{44B1DBEE-909C-3F46-4097-8B6EB85FB0FD}"/>
              </a:ext>
            </a:extLst>
          </p:cNvPr>
          <p:cNvPicPr>
            <a:picLocks noChangeAspect="1"/>
          </p:cNvPicPr>
          <p:nvPr/>
        </p:nvPicPr>
        <p:blipFill rotWithShape="1">
          <a:blip r:embed="rId3">
            <a:extLst>
              <a:ext uri="{28A0092B-C50C-407E-A947-70E740481C1C}">
                <a14:useLocalDpi xmlns:a14="http://schemas.microsoft.com/office/drawing/2010/main" val="0"/>
              </a:ext>
            </a:extLst>
          </a:blip>
          <a:srcRect l="10551"/>
          <a:stretch/>
        </p:blipFill>
        <p:spPr>
          <a:xfrm>
            <a:off x="6884166" y="3307530"/>
            <a:ext cx="2763248" cy="2797391"/>
          </a:xfrm>
          <a:prstGeom prst="rect">
            <a:avLst/>
          </a:prstGeom>
        </p:spPr>
      </p:pic>
      <p:sp>
        <p:nvSpPr>
          <p:cNvPr id="20" name="TextBox 19">
            <a:extLst>
              <a:ext uri="{FF2B5EF4-FFF2-40B4-BE49-F238E27FC236}">
                <a16:creationId xmlns:a16="http://schemas.microsoft.com/office/drawing/2014/main" id="{F814572D-BE29-9380-91CC-069C79045674}"/>
              </a:ext>
            </a:extLst>
          </p:cNvPr>
          <p:cNvSpPr txBox="1"/>
          <p:nvPr/>
        </p:nvSpPr>
        <p:spPr>
          <a:xfrm>
            <a:off x="3741054" y="3810040"/>
            <a:ext cx="3632254" cy="230832"/>
          </a:xfrm>
          <a:prstGeom prst="rect">
            <a:avLst/>
          </a:prstGeom>
          <a:noFill/>
        </p:spPr>
        <p:txBody>
          <a:bodyPr wrap="square" rtlCol="0">
            <a:spAutoFit/>
          </a:bodyPr>
          <a:lstStyle/>
          <a:p>
            <a:r>
              <a:rPr lang="en-US" sz="900" dirty="0">
                <a:latin typeface="Consolas" panose="020B0609020204030204" pitchFamily="49" charset="0"/>
                <a:cs typeface="Consolas" panose="020B0609020204030204" pitchFamily="49" charset="0"/>
              </a:rPr>
              <a:t>7-sided pentagon divided into 9 different points </a:t>
            </a:r>
            <a:r>
              <a:rPr lang="en-US" sz="900" dirty="0">
                <a:latin typeface="Consolas" panose="020B0609020204030204" pitchFamily="49" charset="0"/>
                <a:cs typeface="Consolas" panose="020B0609020204030204" pitchFamily="49" charset="0"/>
                <a:sym typeface="Wingdings" pitchFamily="2" charset="2"/>
              </a:rPr>
              <a:t></a:t>
            </a:r>
            <a:r>
              <a:rPr lang="en-US" sz="900" dirty="0">
                <a:latin typeface="Consolas" panose="020B0609020204030204" pitchFamily="49" charset="0"/>
                <a:cs typeface="Consolas" panose="020B0609020204030204" pitchFamily="49" charset="0"/>
              </a:rPr>
              <a:t>  </a:t>
            </a:r>
          </a:p>
        </p:txBody>
      </p:sp>
      <p:sp>
        <p:nvSpPr>
          <p:cNvPr id="21" name="Rectangle 20">
            <a:extLst>
              <a:ext uri="{FF2B5EF4-FFF2-40B4-BE49-F238E27FC236}">
                <a16:creationId xmlns:a16="http://schemas.microsoft.com/office/drawing/2014/main" id="{3602530B-8910-E8A3-42C3-27B99F8DC87E}"/>
              </a:ext>
            </a:extLst>
          </p:cNvPr>
          <p:cNvSpPr/>
          <p:nvPr/>
        </p:nvSpPr>
        <p:spPr>
          <a:xfrm>
            <a:off x="7870906" y="4314619"/>
            <a:ext cx="558725" cy="5190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endParaRPr>
          </a:p>
        </p:txBody>
      </p:sp>
      <p:pic>
        <p:nvPicPr>
          <p:cNvPr id="7" name="Picture 6">
            <a:extLst>
              <a:ext uri="{FF2B5EF4-FFF2-40B4-BE49-F238E27FC236}">
                <a16:creationId xmlns:a16="http://schemas.microsoft.com/office/drawing/2014/main" id="{8EC2F0E5-1C59-0108-9D8A-0358F6E3A7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2958" y="955835"/>
            <a:ext cx="3070633" cy="2302975"/>
          </a:xfrm>
          <a:prstGeom prst="rect">
            <a:avLst/>
          </a:prstGeom>
        </p:spPr>
      </p:pic>
      <p:sp>
        <p:nvSpPr>
          <p:cNvPr id="13" name="TextBox 12">
            <a:extLst>
              <a:ext uri="{FF2B5EF4-FFF2-40B4-BE49-F238E27FC236}">
                <a16:creationId xmlns:a16="http://schemas.microsoft.com/office/drawing/2014/main" id="{C1E69BA2-8ED9-8273-237E-F3F18C894041}"/>
              </a:ext>
            </a:extLst>
          </p:cNvPr>
          <p:cNvSpPr txBox="1"/>
          <p:nvPr/>
        </p:nvSpPr>
        <p:spPr>
          <a:xfrm>
            <a:off x="5868781" y="585578"/>
            <a:ext cx="3198449" cy="369332"/>
          </a:xfrm>
          <a:prstGeom prst="rect">
            <a:avLst/>
          </a:prstGeom>
          <a:noFill/>
        </p:spPr>
        <p:txBody>
          <a:bodyPr wrap="square" rtlCol="0">
            <a:spAutoFit/>
          </a:bodyPr>
          <a:lstStyle/>
          <a:p>
            <a:r>
              <a:rPr lang="en-US" sz="900" dirty="0">
                <a:latin typeface="Consolas" panose="020B0609020204030204" pitchFamily="49" charset="0"/>
                <a:cs typeface="Consolas" panose="020B0609020204030204" pitchFamily="49" charset="0"/>
              </a:rPr>
              <a:t>Animation of all integer </a:t>
            </a:r>
            <a:r>
              <a:rPr lang="en-US" sz="900" i="1" dirty="0">
                <a:latin typeface="Consolas" panose="020B0609020204030204" pitchFamily="49" charset="0"/>
                <a:cs typeface="Consolas" panose="020B0609020204030204" pitchFamily="49" charset="0"/>
              </a:rPr>
              <a:t>n</a:t>
            </a:r>
            <a:r>
              <a:rPr lang="en-US" sz="900" dirty="0">
                <a:latin typeface="Consolas" panose="020B0609020204030204" pitchFamily="49" charset="0"/>
                <a:cs typeface="Consolas" panose="020B0609020204030204" pitchFamily="49" charset="0"/>
              </a:rPr>
              <a:t> values from 6 to 12 with </a:t>
            </a:r>
            <a:r>
              <a:rPr lang="en-US" sz="900" i="1" dirty="0">
                <a:latin typeface="Consolas" panose="020B0609020204030204" pitchFamily="49" charset="0"/>
                <a:cs typeface="Consolas" panose="020B0609020204030204" pitchFamily="49" charset="0"/>
              </a:rPr>
              <a:t>f</a:t>
            </a:r>
            <a:r>
              <a:rPr lang="en-US" sz="900" dirty="0">
                <a:latin typeface="Consolas" panose="020B0609020204030204" pitchFamily="49" charset="0"/>
                <a:cs typeface="Consolas" panose="020B0609020204030204" pitchFamily="49" charset="0"/>
              </a:rPr>
              <a:t> set to 1.7 </a:t>
            </a:r>
            <a:r>
              <a:rPr lang="en-US" sz="900" dirty="0">
                <a:latin typeface="Consolas" panose="020B0609020204030204" pitchFamily="49" charset="0"/>
                <a:cs typeface="Consolas" panose="020B0609020204030204" pitchFamily="49" charset="0"/>
                <a:sym typeface="Wingdings" pitchFamily="2" charset="2"/>
              </a:rPr>
              <a:t></a:t>
            </a:r>
            <a:r>
              <a:rPr lang="en-US" sz="9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464803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9E00E-C52B-CA94-9AF5-82B48CE5507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F6E8167-5491-5B1F-533E-FF5CC9744BAF}"/>
              </a:ext>
            </a:extLst>
          </p:cNvPr>
          <p:cNvSpPr/>
          <p:nvPr/>
        </p:nvSpPr>
        <p:spPr>
          <a:xfrm>
            <a:off x="1720521" y="580397"/>
            <a:ext cx="4082138" cy="4006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&lt;Generating Points&gt;</a:t>
            </a:r>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points are </a:t>
            </a:r>
            <a:r>
              <a:rPr lang="en-US" sz="800" dirty="0">
                <a:solidFill>
                  <a:srgbClr val="B31261"/>
                </a:solidFill>
                <a:latin typeface="Consolas" panose="020B0609020204030204" pitchFamily="49" charset="0"/>
                <a:cs typeface="Consolas" panose="020B0609020204030204" pitchFamily="49" charset="0"/>
              </a:rPr>
              <a:t>generated from joining all possible pairs of dividing points on an </a:t>
            </a:r>
            <a:r>
              <a:rPr lang="en-US" sz="800" i="1" dirty="0">
                <a:solidFill>
                  <a:srgbClr val="B31261"/>
                </a:solidFill>
                <a:latin typeface="Consolas" panose="020B0609020204030204" pitchFamily="49" charset="0"/>
                <a:cs typeface="Consolas" panose="020B0609020204030204" pitchFamily="49" charset="0"/>
              </a:rPr>
              <a:t>n-</a:t>
            </a:r>
            <a:r>
              <a:rPr lang="en-US" sz="800" dirty="0">
                <a:solidFill>
                  <a:srgbClr val="B31261"/>
                </a:solidFill>
                <a:latin typeface="Consolas" panose="020B0609020204030204" pitchFamily="49" charset="0"/>
                <a:cs typeface="Consolas" panose="020B0609020204030204" pitchFamily="49" charset="0"/>
              </a:rPr>
              <a:t>sided polygon with lines. This can be done by setting the dividing points as both the start and end of a line and using the ‘graft’ feature. Grafting </a:t>
            </a:r>
            <a:r>
              <a:rPr lang="en-SG" sz="800" dirty="0">
                <a:solidFill>
                  <a:srgbClr val="B31261"/>
                </a:solidFill>
                <a:effectLst/>
                <a:latin typeface="Consolas" panose="020B0609020204030204" pitchFamily="49" charset="0"/>
                <a:cs typeface="Consolas" panose="020B0609020204030204" pitchFamily="49" charset="0"/>
              </a:rPr>
              <a:t>restructures a list of items into a new data tree where each item is placed in its own separate branch. In simpler terms, it considers all possible permutations of two points defined along the polygon with which a line can be created. This is an essential step in forming the data landscape </a:t>
            </a:r>
            <a:r>
              <a:rPr lang="en-SG" sz="800" dirty="0">
                <a:solidFill>
                  <a:srgbClr val="B31261"/>
                </a:solidFill>
                <a:latin typeface="Consolas" panose="020B0609020204030204" pitchFamily="49" charset="0"/>
                <a:cs typeface="Consolas" panose="020B0609020204030204" pitchFamily="49" charset="0"/>
              </a:rPr>
              <a:t>I will be using for my design.</a:t>
            </a:r>
          </a:p>
          <a:p>
            <a:endParaRPr lang="en-SG" sz="800" dirty="0">
              <a:solidFill>
                <a:srgbClr val="B31261"/>
              </a:solidFill>
              <a:latin typeface="Consolas" panose="020B0609020204030204" pitchFamily="49" charset="0"/>
              <a:cs typeface="Consolas" panose="020B0609020204030204" pitchFamily="49" charset="0"/>
            </a:endParaRPr>
          </a:p>
          <a:p>
            <a:r>
              <a:rPr lang="en-SG" sz="800" dirty="0">
                <a:solidFill>
                  <a:srgbClr val="B31261"/>
                </a:solidFill>
                <a:latin typeface="Consolas" panose="020B0609020204030204" pitchFamily="49" charset="0"/>
                <a:cs typeface="Consolas" panose="020B0609020204030204" pitchFamily="49" charset="0"/>
              </a:rPr>
              <a:t>Since the permutation of every possible pair of points identifies two different orders of the same points as two instances, there might be duplicate midpoints formed. Duplicates may also be formed in perpendicular lines which intersect at their midpoint. For this reason, the ‘Cull Duplicates’ component helps in removing all duplicates points before generating a Voronoi pattern. If these duplicates aren’t deleted from the data set Rhino may not generate the Voronoi pattern correctly or slow down the computer.</a:t>
            </a:r>
          </a:p>
          <a:p>
            <a:endParaRPr lang="en-SG" sz="800" dirty="0">
              <a:solidFill>
                <a:srgbClr val="B31261"/>
              </a:solidFill>
              <a:latin typeface="Consolas" panose="020B0609020204030204" pitchFamily="49" charset="0"/>
              <a:cs typeface="Consolas" panose="020B0609020204030204" pitchFamily="49" charset="0"/>
            </a:endParaRPr>
          </a:p>
          <a:p>
            <a:r>
              <a:rPr lang="en-SG" sz="800" dirty="0">
                <a:solidFill>
                  <a:srgbClr val="B31261"/>
                </a:solidFill>
                <a:latin typeface="Consolas" panose="020B0609020204030204" pitchFamily="49" charset="0"/>
                <a:cs typeface="Consolas" panose="020B0609020204030204" pitchFamily="49" charset="0"/>
              </a:rPr>
              <a:t>These points are then grouped together by the ‘Set Union’ component to output the cell midpoints. These cell midpoints will form the basis of Voronoi patterns. Note that it is important to flatten the cell midpoints as </a:t>
            </a:r>
            <a:r>
              <a:rPr lang="en-SG" sz="800" dirty="0">
                <a:solidFill>
                  <a:srgbClr val="B31261"/>
                </a:solidFill>
                <a:effectLst/>
                <a:latin typeface="Consolas" panose="020B0609020204030204" pitchFamily="49" charset="0"/>
                <a:cs typeface="Consolas" panose="020B0609020204030204" pitchFamily="49" charset="0"/>
              </a:rPr>
              <a:t>they are considered a single group, regardless of their original data paths.</a:t>
            </a:r>
          </a:p>
          <a:p>
            <a:endParaRPr lang="en-SG" sz="800" dirty="0">
              <a:solidFill>
                <a:srgbClr val="B31261"/>
              </a:solidFill>
              <a:latin typeface="Consolas" panose="020B0609020204030204" pitchFamily="49" charset="0"/>
              <a:cs typeface="Consolas" panose="020B0609020204030204" pitchFamily="49" charset="0"/>
            </a:endParaRPr>
          </a:p>
          <a:p>
            <a:r>
              <a:rPr lang="en-SG" sz="800" dirty="0">
                <a:solidFill>
                  <a:srgbClr val="B31261"/>
                </a:solidFill>
                <a:latin typeface="Consolas" panose="020B0609020204030204" pitchFamily="49" charset="0"/>
                <a:cs typeface="Consolas" panose="020B0609020204030204" pitchFamily="49" charset="0"/>
              </a:rPr>
              <a:t>While working on my project, I found that leaving the cell midpoints unflattened and being unaware of the duplicate points formed was one of the most challenging bugs that I fixed. Being able to resolve those bugs was a very satisfying experience.</a:t>
            </a:r>
          </a:p>
        </p:txBody>
      </p:sp>
      <p:grpSp>
        <p:nvGrpSpPr>
          <p:cNvPr id="24" name="Group 23">
            <a:extLst>
              <a:ext uri="{FF2B5EF4-FFF2-40B4-BE49-F238E27FC236}">
                <a16:creationId xmlns:a16="http://schemas.microsoft.com/office/drawing/2014/main" id="{6D63440E-3496-5E32-83C0-3A883706B8D2}"/>
              </a:ext>
            </a:extLst>
          </p:cNvPr>
          <p:cNvGrpSpPr/>
          <p:nvPr/>
        </p:nvGrpSpPr>
        <p:grpSpPr>
          <a:xfrm>
            <a:off x="297816" y="580397"/>
            <a:ext cx="937273" cy="1914564"/>
            <a:chOff x="297816" y="580397"/>
            <a:chExt cx="937273" cy="1914564"/>
          </a:xfrm>
        </p:grpSpPr>
        <p:sp>
          <p:nvSpPr>
            <p:cNvPr id="5" name="TextBox 4">
              <a:extLst>
                <a:ext uri="{FF2B5EF4-FFF2-40B4-BE49-F238E27FC236}">
                  <a16:creationId xmlns:a16="http://schemas.microsoft.com/office/drawing/2014/main" id="{E645E40B-3C1D-F674-7E16-FB22EF83E9A4}"/>
                </a:ext>
              </a:extLst>
            </p:cNvPr>
            <p:cNvSpPr txBox="1"/>
            <p:nvPr/>
          </p:nvSpPr>
          <p:spPr>
            <a:xfrm>
              <a:off x="297817" y="580397"/>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References</a:t>
              </a:r>
              <a:endParaRPr lang="en-SG" sz="700" dirty="0">
                <a:solidFill>
                  <a:srgbClr val="1CB857"/>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2DB384D-B47B-8C74-8830-78C05D7501E2}"/>
                </a:ext>
              </a:extLst>
            </p:cNvPr>
            <p:cNvSpPr txBox="1"/>
            <p:nvPr/>
          </p:nvSpPr>
          <p:spPr>
            <a:xfrm>
              <a:off x="297816" y="786801"/>
              <a:ext cx="937273" cy="170816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You may use this margin to link external sources used such as URLs, articles bibliography, footnotes, picture captions etc.</a:t>
              </a:r>
            </a:p>
            <a:p>
              <a:endParaRPr lang="en-US"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If you do not need to include any of the above then delete both the green text caption and this textbox.</a:t>
              </a:r>
              <a:endParaRPr lang="en-SG" sz="700" dirty="0">
                <a:latin typeface="Arial" panose="020B0604020202020204" pitchFamily="34" charset="0"/>
                <a:cs typeface="Arial" panose="020B0604020202020204" pitchFamily="34" charset="0"/>
              </a:endParaRPr>
            </a:p>
          </p:txBody>
        </p:sp>
      </p:grpSp>
      <p:sp>
        <p:nvSpPr>
          <p:cNvPr id="9" name="TextBox 8">
            <a:extLst>
              <a:ext uri="{FF2B5EF4-FFF2-40B4-BE49-F238E27FC236}">
                <a16:creationId xmlns:a16="http://schemas.microsoft.com/office/drawing/2014/main" id="{EC8C13F8-6101-52D6-C340-2AB678C36550}"/>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10" name="TextBox 9">
            <a:extLst>
              <a:ext uri="{FF2B5EF4-FFF2-40B4-BE49-F238E27FC236}">
                <a16:creationId xmlns:a16="http://schemas.microsoft.com/office/drawing/2014/main" id="{3FFBDCE7-FE1E-2D2D-9813-3046F6C26534}"/>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sp>
        <p:nvSpPr>
          <p:cNvPr id="11" name="TextBox 10">
            <a:extLst>
              <a:ext uri="{FF2B5EF4-FFF2-40B4-BE49-F238E27FC236}">
                <a16:creationId xmlns:a16="http://schemas.microsoft.com/office/drawing/2014/main" id="{69A62CAF-0718-0525-4DE6-9BF0CD9F3121}"/>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P3</a:t>
            </a:r>
            <a:endParaRPr lang="en-SG" sz="6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00D4148A-0656-4479-249D-9424F6DB9BFC}"/>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P3</a:t>
            </a:r>
            <a:endParaRPr lang="en-SG" sz="600" dirty="0">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0905FC5B-3202-7DF4-CD46-0B0B4DB66290}"/>
              </a:ext>
            </a:extLst>
          </p:cNvPr>
          <p:cNvGrpSpPr/>
          <p:nvPr/>
        </p:nvGrpSpPr>
        <p:grpSpPr>
          <a:xfrm>
            <a:off x="297817" y="4982006"/>
            <a:ext cx="1038224" cy="621902"/>
            <a:chOff x="297817" y="4663443"/>
            <a:chExt cx="1038224" cy="621902"/>
          </a:xfrm>
        </p:grpSpPr>
        <p:sp>
          <p:nvSpPr>
            <p:cNvPr id="15" name="TextBox 14">
              <a:extLst>
                <a:ext uri="{FF2B5EF4-FFF2-40B4-BE49-F238E27FC236}">
                  <a16:creationId xmlns:a16="http://schemas.microsoft.com/office/drawing/2014/main" id="{926A722C-FB36-A05B-C9BC-98A8311571DE}"/>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EEBBF0C4-1D26-3DDC-BB1A-336F2082929D}"/>
                </a:ext>
              </a:extLst>
            </p:cNvPr>
            <p:cNvSpPr txBox="1"/>
            <p:nvPr/>
          </p:nvSpPr>
          <p:spPr>
            <a:xfrm>
              <a:off x="297817" y="4869847"/>
              <a:ext cx="1038224" cy="415498"/>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Description</a:t>
              </a:r>
            </a:p>
            <a:p>
              <a:r>
                <a:rPr lang="en-US" sz="700" dirty="0">
                  <a:latin typeface="Arial" panose="020B0604020202020204" pitchFamily="34" charset="0"/>
                  <a:cs typeface="Arial" panose="020B0604020202020204" pitchFamily="34" charset="0"/>
                </a:rPr>
                <a:t>02 Description</a:t>
              </a:r>
            </a:p>
            <a:p>
              <a:endParaRPr lang="en-SG" sz="700" dirty="0">
                <a:latin typeface="Arial" panose="020B0604020202020204" pitchFamily="34" charset="0"/>
                <a:cs typeface="Arial" panose="020B0604020202020204" pitchFamily="34" charset="0"/>
              </a:endParaRPr>
            </a:p>
          </p:txBody>
        </p:sp>
      </p:grpSp>
      <p:sp>
        <p:nvSpPr>
          <p:cNvPr id="17" name="Rectangle 16">
            <a:extLst>
              <a:ext uri="{FF2B5EF4-FFF2-40B4-BE49-F238E27FC236}">
                <a16:creationId xmlns:a16="http://schemas.microsoft.com/office/drawing/2014/main" id="{337A0B38-F6DA-1ACC-B8E9-C417106787DD}"/>
              </a:ext>
            </a:extLst>
          </p:cNvPr>
          <p:cNvSpPr/>
          <p:nvPr/>
        </p:nvSpPr>
        <p:spPr>
          <a:xfrm>
            <a:off x="852055" y="5721819"/>
            <a:ext cx="463346" cy="4103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sp>
        <p:nvSpPr>
          <p:cNvPr id="22" name="Rectangle 21">
            <a:extLst>
              <a:ext uri="{FF2B5EF4-FFF2-40B4-BE49-F238E27FC236}">
                <a16:creationId xmlns:a16="http://schemas.microsoft.com/office/drawing/2014/main" id="{7112730F-5EF1-3508-7143-2740EF00C8E4}"/>
              </a:ext>
            </a:extLst>
          </p:cNvPr>
          <p:cNvSpPr/>
          <p:nvPr/>
        </p:nvSpPr>
        <p:spPr>
          <a:xfrm>
            <a:off x="297816" y="6155210"/>
            <a:ext cx="1017586" cy="4103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02</a:t>
            </a:r>
            <a:endParaRPr lang="en-SG" sz="800" b="1" dirty="0">
              <a:solidFill>
                <a:srgbClr val="1CB857"/>
              </a:solidFill>
            </a:endParaRPr>
          </a:p>
        </p:txBody>
      </p:sp>
      <p:sp>
        <p:nvSpPr>
          <p:cNvPr id="29" name="TextBox 28">
            <a:extLst>
              <a:ext uri="{FF2B5EF4-FFF2-40B4-BE49-F238E27FC236}">
                <a16:creationId xmlns:a16="http://schemas.microsoft.com/office/drawing/2014/main" id="{01F9E9A5-CCA6-0B66-257A-3D8D73EA0430}"/>
              </a:ext>
            </a:extLst>
          </p:cNvPr>
          <p:cNvSpPr txBox="1"/>
          <p:nvPr/>
        </p:nvSpPr>
        <p:spPr>
          <a:xfrm>
            <a:off x="5949275" y="3467084"/>
            <a:ext cx="3439890" cy="646331"/>
          </a:xfrm>
          <a:prstGeom prst="rect">
            <a:avLst/>
          </a:prstGeom>
          <a:noFill/>
        </p:spPr>
        <p:txBody>
          <a:bodyPr wrap="square" rtlCol="0">
            <a:spAutoFit/>
          </a:bodyPr>
          <a:lstStyle/>
          <a:p>
            <a:r>
              <a:rPr lang="en-US" sz="900" dirty="0">
                <a:latin typeface="Consolas" panose="020B0609020204030204" pitchFamily="49" charset="0"/>
                <a:cs typeface="Consolas" panose="020B0609020204030204" pitchFamily="49" charset="0"/>
              </a:rPr>
              <a:t>Lines formed using graft technique (in green).</a:t>
            </a:r>
          </a:p>
          <a:p>
            <a:endParaRPr lang="en-US" sz="900" dirty="0">
              <a:latin typeface="Consolas" panose="020B0609020204030204" pitchFamily="49" charset="0"/>
              <a:cs typeface="Consolas" panose="020B0609020204030204" pitchFamily="49" charset="0"/>
            </a:endParaRPr>
          </a:p>
          <a:p>
            <a:r>
              <a:rPr lang="en-US" sz="900" dirty="0">
                <a:latin typeface="Consolas" panose="020B0609020204030204" pitchFamily="49" charset="0"/>
                <a:cs typeface="Consolas" panose="020B0609020204030204" pitchFamily="49" charset="0"/>
              </a:rPr>
              <a:t>Points formed by dividing the polygon and obtaining the midpoint of each of those divisions (in red).</a:t>
            </a:r>
          </a:p>
        </p:txBody>
      </p:sp>
      <p:pic>
        <p:nvPicPr>
          <p:cNvPr id="32" name="Picture 31" descr="A hexagon with green lines and red flowers&#10;&#10;Description automatically generated">
            <a:extLst>
              <a:ext uri="{FF2B5EF4-FFF2-40B4-BE49-F238E27FC236}">
                <a16:creationId xmlns:a16="http://schemas.microsoft.com/office/drawing/2014/main" id="{17B89E5C-AB0D-521C-AC1F-4BB309130994}"/>
              </a:ext>
            </a:extLst>
          </p:cNvPr>
          <p:cNvPicPr>
            <a:picLocks noChangeAspect="1"/>
          </p:cNvPicPr>
          <p:nvPr/>
        </p:nvPicPr>
        <p:blipFill rotWithShape="1">
          <a:blip r:embed="rId3">
            <a:extLst>
              <a:ext uri="{28A0092B-C50C-407E-A947-70E740481C1C}">
                <a14:useLocalDpi xmlns:a14="http://schemas.microsoft.com/office/drawing/2010/main" val="0"/>
              </a:ext>
            </a:extLst>
          </a:blip>
          <a:srcRect b="2616"/>
          <a:stretch/>
        </p:blipFill>
        <p:spPr>
          <a:xfrm>
            <a:off x="5848989" y="683451"/>
            <a:ext cx="3439890" cy="2814411"/>
          </a:xfrm>
          <a:prstGeom prst="rect">
            <a:avLst/>
          </a:prstGeom>
        </p:spPr>
      </p:pic>
      <p:pic>
        <p:nvPicPr>
          <p:cNvPr id="34" name="Picture 33" descr="A diagram of a curve model&#10;&#10;Description automatically generated">
            <a:extLst>
              <a:ext uri="{FF2B5EF4-FFF2-40B4-BE49-F238E27FC236}">
                <a16:creationId xmlns:a16="http://schemas.microsoft.com/office/drawing/2014/main" id="{FC4AF710-9496-AECF-0E6C-0CB03A292C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783" y="4660185"/>
            <a:ext cx="7772400" cy="2123268"/>
          </a:xfrm>
          <a:prstGeom prst="rect">
            <a:avLst/>
          </a:prstGeom>
        </p:spPr>
      </p:pic>
      <p:sp>
        <p:nvSpPr>
          <p:cNvPr id="35" name="Rectangle 34">
            <a:extLst>
              <a:ext uri="{FF2B5EF4-FFF2-40B4-BE49-F238E27FC236}">
                <a16:creationId xmlns:a16="http://schemas.microsoft.com/office/drawing/2014/main" id="{EED813DF-77BE-0A73-6741-FCB45F8E9BD4}"/>
              </a:ext>
            </a:extLst>
          </p:cNvPr>
          <p:cNvSpPr/>
          <p:nvPr/>
        </p:nvSpPr>
        <p:spPr>
          <a:xfrm>
            <a:off x="5949275" y="680424"/>
            <a:ext cx="3439890" cy="3673862"/>
          </a:xfrm>
          <a:prstGeom prst="rect">
            <a:avLst/>
          </a:prstGeom>
          <a:noFill/>
          <a:ln>
            <a:solidFill>
              <a:srgbClr val="B3126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6698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0656A-A24B-FEA0-43CB-FC0BC046718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62AFA6F-825D-D859-4E92-F1E42427422D}"/>
              </a:ext>
            </a:extLst>
          </p:cNvPr>
          <p:cNvSpPr/>
          <p:nvPr/>
        </p:nvSpPr>
        <p:spPr>
          <a:xfrm>
            <a:off x="1781481" y="531674"/>
            <a:ext cx="3171519" cy="3982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b="1" dirty="0">
                <a:solidFill>
                  <a:srgbClr val="B31261"/>
                </a:solidFill>
                <a:latin typeface="Consolas" panose="020B0609020204030204" pitchFamily="49" charset="0"/>
                <a:cs typeface="Consolas" panose="020B0609020204030204" pitchFamily="49" charset="0"/>
              </a:rPr>
              <a:t>&lt;Creating Voronoi Patterns&gt;</a:t>
            </a:r>
          </a:p>
          <a:p>
            <a:r>
              <a:rPr lang="en-SG" sz="900" dirty="0">
                <a:solidFill>
                  <a:srgbClr val="B31261"/>
                </a:solidFill>
                <a:effectLst/>
                <a:latin typeface="Consolas" panose="020B0609020204030204" pitchFamily="49" charset="0"/>
                <a:cs typeface="Consolas" panose="020B0609020204030204" pitchFamily="49" charset="0"/>
              </a:rPr>
              <a:t>A Voronoi pattern is a way of dividing a space into regions based on a set of points, where each region contains all points that are closer to its corresponding seed point than to any other seed point.</a:t>
            </a:r>
          </a:p>
          <a:p>
            <a:endParaRPr lang="en-US" sz="900" b="1" dirty="0">
              <a:solidFill>
                <a:srgbClr val="B31261"/>
              </a:solidFill>
              <a:latin typeface="Consolas" panose="020B0609020204030204" pitchFamily="49" charset="0"/>
              <a:cs typeface="Consolas" panose="020B0609020204030204" pitchFamily="49" charset="0"/>
            </a:endParaRPr>
          </a:p>
          <a:p>
            <a:r>
              <a:rPr lang="en-US" sz="900" dirty="0">
                <a:solidFill>
                  <a:srgbClr val="B31261"/>
                </a:solidFill>
                <a:latin typeface="Consolas" panose="020B0609020204030204" pitchFamily="49" charset="0"/>
                <a:cs typeface="Consolas" panose="020B0609020204030204" pitchFamily="49" charset="0"/>
              </a:rPr>
              <a:t>There are two main variables that get input into the Voronoi component: the cell midpoint and the boundaries of the Voronoi pattern. The boundary value is based of a rectangle generated from 2 points (47.5, 47.5, 0) and (-47.5, -47.5, 0). This ensures that the build meets the required dimensions of 95 x 95.</a:t>
            </a:r>
          </a:p>
          <a:p>
            <a:endParaRPr lang="en-US" sz="900" dirty="0">
              <a:solidFill>
                <a:srgbClr val="B31261"/>
              </a:solidFill>
              <a:latin typeface="Consolas" panose="020B0609020204030204" pitchFamily="49" charset="0"/>
              <a:cs typeface="Consolas" panose="020B0609020204030204" pitchFamily="49" charset="0"/>
            </a:endParaRPr>
          </a:p>
          <a:p>
            <a:r>
              <a:rPr lang="en-US" sz="900" dirty="0">
                <a:solidFill>
                  <a:srgbClr val="B31261"/>
                </a:solidFill>
                <a:latin typeface="Consolas" panose="020B0609020204030204" pitchFamily="49" charset="0"/>
                <a:cs typeface="Consolas" panose="020B0609020204030204" pitchFamily="49" charset="0"/>
              </a:rPr>
              <a:t>Lastly the ‘Offset Curve’ component creates gaps in between each Voronoi Cell to give it the rugged effect. It takes ‘distance’ as one of its parameters which I’ve chosen to keep constant at a value of -0.35. These Curves are then plugged in to the ‘Boundary Surfaces’ block which turns the curves generated by the offset curve component into a cell of its own. </a:t>
            </a:r>
          </a:p>
          <a:p>
            <a:endParaRPr lang="en-US" sz="800" dirty="0">
              <a:solidFill>
                <a:srgbClr val="B31261"/>
              </a:solidFill>
              <a:latin typeface="Consolas" panose="020B0609020204030204" pitchFamily="49" charset="0"/>
              <a:cs typeface="Consolas" panose="020B0609020204030204" pitchFamily="49" charset="0"/>
            </a:endParaRP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p:txBody>
      </p:sp>
      <p:grpSp>
        <p:nvGrpSpPr>
          <p:cNvPr id="24" name="Group 23">
            <a:extLst>
              <a:ext uri="{FF2B5EF4-FFF2-40B4-BE49-F238E27FC236}">
                <a16:creationId xmlns:a16="http://schemas.microsoft.com/office/drawing/2014/main" id="{10B0109A-9671-133D-8360-E814250F1F9F}"/>
              </a:ext>
            </a:extLst>
          </p:cNvPr>
          <p:cNvGrpSpPr/>
          <p:nvPr/>
        </p:nvGrpSpPr>
        <p:grpSpPr>
          <a:xfrm>
            <a:off x="297816" y="580397"/>
            <a:ext cx="937273" cy="1914564"/>
            <a:chOff x="297816" y="580397"/>
            <a:chExt cx="937273" cy="1914564"/>
          </a:xfrm>
        </p:grpSpPr>
        <p:sp>
          <p:nvSpPr>
            <p:cNvPr id="5" name="TextBox 4">
              <a:extLst>
                <a:ext uri="{FF2B5EF4-FFF2-40B4-BE49-F238E27FC236}">
                  <a16:creationId xmlns:a16="http://schemas.microsoft.com/office/drawing/2014/main" id="{E0B5BDC7-40C2-3008-193D-398E229D9F5B}"/>
                </a:ext>
              </a:extLst>
            </p:cNvPr>
            <p:cNvSpPr txBox="1"/>
            <p:nvPr/>
          </p:nvSpPr>
          <p:spPr>
            <a:xfrm>
              <a:off x="297817" y="580397"/>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References</a:t>
              </a:r>
              <a:endParaRPr lang="en-SG" sz="700" dirty="0">
                <a:solidFill>
                  <a:srgbClr val="1CB857"/>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C63F2AC-D352-8418-3E62-AABFE9946C64}"/>
                </a:ext>
              </a:extLst>
            </p:cNvPr>
            <p:cNvSpPr txBox="1"/>
            <p:nvPr/>
          </p:nvSpPr>
          <p:spPr>
            <a:xfrm>
              <a:off x="297816" y="786801"/>
              <a:ext cx="937273" cy="170816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You may use this margin to link external sources used such as URLs, articles bibliography, footnotes, picture captions etc.</a:t>
              </a:r>
            </a:p>
            <a:p>
              <a:endParaRPr lang="en-US"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If you do not need to include any of the above then delete both the green text caption and this textbox.</a:t>
              </a:r>
              <a:endParaRPr lang="en-SG" sz="700" dirty="0">
                <a:latin typeface="Arial" panose="020B0604020202020204" pitchFamily="34" charset="0"/>
                <a:cs typeface="Arial" panose="020B0604020202020204" pitchFamily="34" charset="0"/>
              </a:endParaRPr>
            </a:p>
          </p:txBody>
        </p:sp>
      </p:grpSp>
      <p:sp>
        <p:nvSpPr>
          <p:cNvPr id="9" name="TextBox 8">
            <a:extLst>
              <a:ext uri="{FF2B5EF4-FFF2-40B4-BE49-F238E27FC236}">
                <a16:creationId xmlns:a16="http://schemas.microsoft.com/office/drawing/2014/main" id="{BB29A38B-0717-A663-CFBD-D21706A0FB7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10" name="TextBox 9">
            <a:extLst>
              <a:ext uri="{FF2B5EF4-FFF2-40B4-BE49-F238E27FC236}">
                <a16:creationId xmlns:a16="http://schemas.microsoft.com/office/drawing/2014/main" id="{09EA38F5-F5F8-A02A-B4AD-350D52C010AB}"/>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sp>
        <p:nvSpPr>
          <p:cNvPr id="11" name="TextBox 10">
            <a:extLst>
              <a:ext uri="{FF2B5EF4-FFF2-40B4-BE49-F238E27FC236}">
                <a16:creationId xmlns:a16="http://schemas.microsoft.com/office/drawing/2014/main" id="{F5757103-2B59-D726-DD49-BAC3FB734F00}"/>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P4</a:t>
            </a:r>
            <a:endParaRPr lang="en-SG" sz="6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A9371003-669D-9519-D6EF-211F607FCE8A}"/>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P4</a:t>
            </a:r>
            <a:endParaRPr lang="en-SG" sz="600" dirty="0">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5699EF2E-6A6F-5527-71FA-DAF12D64E4C5}"/>
              </a:ext>
            </a:extLst>
          </p:cNvPr>
          <p:cNvGrpSpPr/>
          <p:nvPr/>
        </p:nvGrpSpPr>
        <p:grpSpPr>
          <a:xfrm>
            <a:off x="297817" y="4982006"/>
            <a:ext cx="1038224" cy="621902"/>
            <a:chOff x="297817" y="4663443"/>
            <a:chExt cx="1038224" cy="621902"/>
          </a:xfrm>
        </p:grpSpPr>
        <p:sp>
          <p:nvSpPr>
            <p:cNvPr id="15" name="TextBox 14">
              <a:extLst>
                <a:ext uri="{FF2B5EF4-FFF2-40B4-BE49-F238E27FC236}">
                  <a16:creationId xmlns:a16="http://schemas.microsoft.com/office/drawing/2014/main" id="{91E4F08B-5AF7-7394-2F95-52D34DDADCFA}"/>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8A3FB1FB-DA21-A441-9817-6A9D579E4D60}"/>
                </a:ext>
              </a:extLst>
            </p:cNvPr>
            <p:cNvSpPr txBox="1"/>
            <p:nvPr/>
          </p:nvSpPr>
          <p:spPr>
            <a:xfrm>
              <a:off x="297817" y="4869847"/>
              <a:ext cx="1038224" cy="415498"/>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Description</a:t>
              </a:r>
            </a:p>
            <a:p>
              <a:r>
                <a:rPr lang="en-US" sz="700" dirty="0">
                  <a:latin typeface="Arial" panose="020B0604020202020204" pitchFamily="34" charset="0"/>
                  <a:cs typeface="Arial" panose="020B0604020202020204" pitchFamily="34" charset="0"/>
                </a:rPr>
                <a:t>02 Description</a:t>
              </a:r>
            </a:p>
            <a:p>
              <a:endParaRPr lang="en-SG" sz="700" dirty="0">
                <a:latin typeface="Arial" panose="020B0604020202020204" pitchFamily="34" charset="0"/>
                <a:cs typeface="Arial" panose="020B0604020202020204" pitchFamily="34" charset="0"/>
              </a:endParaRPr>
            </a:p>
          </p:txBody>
        </p:sp>
      </p:grpSp>
      <p:sp>
        <p:nvSpPr>
          <p:cNvPr id="17" name="Rectangle 16">
            <a:extLst>
              <a:ext uri="{FF2B5EF4-FFF2-40B4-BE49-F238E27FC236}">
                <a16:creationId xmlns:a16="http://schemas.microsoft.com/office/drawing/2014/main" id="{6FCAC37B-B0B1-288B-B42C-F6A4911C2FDB}"/>
              </a:ext>
            </a:extLst>
          </p:cNvPr>
          <p:cNvSpPr/>
          <p:nvPr/>
        </p:nvSpPr>
        <p:spPr>
          <a:xfrm>
            <a:off x="713420" y="5721819"/>
            <a:ext cx="601981" cy="4103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sp>
        <p:nvSpPr>
          <p:cNvPr id="22" name="Rectangle 21">
            <a:extLst>
              <a:ext uri="{FF2B5EF4-FFF2-40B4-BE49-F238E27FC236}">
                <a16:creationId xmlns:a16="http://schemas.microsoft.com/office/drawing/2014/main" id="{65BB9DE1-8B80-8BCF-68AA-BC0B3F01B7B3}"/>
              </a:ext>
            </a:extLst>
          </p:cNvPr>
          <p:cNvSpPr/>
          <p:nvPr/>
        </p:nvSpPr>
        <p:spPr>
          <a:xfrm>
            <a:off x="323854" y="6155210"/>
            <a:ext cx="991548" cy="4103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02</a:t>
            </a:r>
            <a:endParaRPr lang="en-SG" sz="800" b="1" dirty="0">
              <a:solidFill>
                <a:srgbClr val="1CB857"/>
              </a:solidFill>
            </a:endParaRPr>
          </a:p>
        </p:txBody>
      </p:sp>
      <p:pic>
        <p:nvPicPr>
          <p:cNvPr id="27" name="Picture 26" descr="A screenshot of a computer&#10;&#10;Description automatically generated">
            <a:extLst>
              <a:ext uri="{FF2B5EF4-FFF2-40B4-BE49-F238E27FC236}">
                <a16:creationId xmlns:a16="http://schemas.microsoft.com/office/drawing/2014/main" id="{DA9A3A26-B691-0E8B-2040-6337B47BABBB}"/>
              </a:ext>
            </a:extLst>
          </p:cNvPr>
          <p:cNvPicPr>
            <a:picLocks noChangeAspect="1"/>
          </p:cNvPicPr>
          <p:nvPr/>
        </p:nvPicPr>
        <p:blipFill rotWithShape="1">
          <a:blip r:embed="rId3">
            <a:extLst>
              <a:ext uri="{28A0092B-C50C-407E-A947-70E740481C1C}">
                <a14:useLocalDpi xmlns:a14="http://schemas.microsoft.com/office/drawing/2010/main" val="0"/>
              </a:ext>
            </a:extLst>
          </a:blip>
          <a:srcRect l="1486" t="9509" r="-4"/>
          <a:stretch/>
        </p:blipFill>
        <p:spPr>
          <a:xfrm>
            <a:off x="1861793" y="4482976"/>
            <a:ext cx="6916860" cy="2058794"/>
          </a:xfrm>
          <a:prstGeom prst="rect">
            <a:avLst/>
          </a:prstGeom>
        </p:spPr>
      </p:pic>
      <p:sp>
        <p:nvSpPr>
          <p:cNvPr id="3" name="TextBox 2">
            <a:extLst>
              <a:ext uri="{FF2B5EF4-FFF2-40B4-BE49-F238E27FC236}">
                <a16:creationId xmlns:a16="http://schemas.microsoft.com/office/drawing/2014/main" id="{688A8939-A518-D39D-A7DE-C89D833135E8}"/>
              </a:ext>
            </a:extLst>
          </p:cNvPr>
          <p:cNvSpPr txBox="1"/>
          <p:nvPr/>
        </p:nvSpPr>
        <p:spPr>
          <a:xfrm>
            <a:off x="5653786" y="1133402"/>
            <a:ext cx="888521" cy="553998"/>
          </a:xfrm>
          <a:prstGeom prst="rect">
            <a:avLst/>
          </a:prstGeom>
          <a:noFill/>
        </p:spPr>
        <p:txBody>
          <a:bodyPr wrap="square" rtlCol="0">
            <a:spAutoFit/>
          </a:bodyPr>
          <a:lstStyle/>
          <a:p>
            <a:r>
              <a:rPr lang="en-US" sz="1000" dirty="0">
                <a:latin typeface="Consolas" panose="020B0609020204030204" pitchFamily="49" charset="0"/>
                <a:cs typeface="Consolas" panose="020B0609020204030204" pitchFamily="49" charset="0"/>
              </a:rPr>
              <a:t>Before Offsetting Voronoi </a:t>
            </a:r>
            <a:r>
              <a:rPr lang="en-US" sz="1000" dirty="0">
                <a:latin typeface="Consolas" panose="020B0609020204030204" pitchFamily="49" charset="0"/>
                <a:cs typeface="Consolas" panose="020B0609020204030204" pitchFamily="49" charset="0"/>
                <a:sym typeface="Wingdings" pitchFamily="2" charset="2"/>
              </a:rPr>
              <a:t></a:t>
            </a:r>
            <a:r>
              <a:rPr lang="en-US" sz="1000" dirty="0">
                <a:latin typeface="Consolas" panose="020B0609020204030204" pitchFamily="49" charset="0"/>
                <a:cs typeface="Consolas" panose="020B0609020204030204" pitchFamily="49" charset="0"/>
              </a:rPr>
              <a:t> </a:t>
            </a:r>
          </a:p>
        </p:txBody>
      </p:sp>
      <p:sp>
        <p:nvSpPr>
          <p:cNvPr id="7" name="TextBox 6">
            <a:extLst>
              <a:ext uri="{FF2B5EF4-FFF2-40B4-BE49-F238E27FC236}">
                <a16:creationId xmlns:a16="http://schemas.microsoft.com/office/drawing/2014/main" id="{28D070CB-506F-7E60-765E-2FDAE722F99C}"/>
              </a:ext>
            </a:extLst>
          </p:cNvPr>
          <p:cNvSpPr txBox="1"/>
          <p:nvPr/>
        </p:nvSpPr>
        <p:spPr>
          <a:xfrm>
            <a:off x="7465858" y="3150771"/>
            <a:ext cx="888521" cy="553998"/>
          </a:xfrm>
          <a:prstGeom prst="rect">
            <a:avLst/>
          </a:prstGeom>
          <a:noFill/>
        </p:spPr>
        <p:txBody>
          <a:bodyPr wrap="square" rtlCol="0">
            <a:spAutoFit/>
          </a:bodyPr>
          <a:lstStyle/>
          <a:p>
            <a:pPr algn="ctr"/>
            <a:r>
              <a:rPr lang="en-US" sz="1000" dirty="0">
                <a:latin typeface="Consolas" panose="020B0609020204030204" pitchFamily="49" charset="0"/>
                <a:cs typeface="Consolas" panose="020B0609020204030204" pitchFamily="49" charset="0"/>
                <a:sym typeface="Wingdings" pitchFamily="2" charset="2"/>
              </a:rPr>
              <a:t> </a:t>
            </a:r>
            <a:r>
              <a:rPr lang="en-US" sz="1000" dirty="0">
                <a:latin typeface="Consolas" panose="020B0609020204030204" pitchFamily="49" charset="0"/>
                <a:cs typeface="Consolas" panose="020B0609020204030204" pitchFamily="49" charset="0"/>
              </a:rPr>
              <a:t>After   Offsetting Voronoi </a:t>
            </a:r>
          </a:p>
        </p:txBody>
      </p:sp>
      <p:sp>
        <p:nvSpPr>
          <p:cNvPr id="8" name="Rectangle 7">
            <a:extLst>
              <a:ext uri="{FF2B5EF4-FFF2-40B4-BE49-F238E27FC236}">
                <a16:creationId xmlns:a16="http://schemas.microsoft.com/office/drawing/2014/main" id="{23168FD9-1334-D856-62FA-4DECFA8080E9}"/>
              </a:ext>
            </a:extLst>
          </p:cNvPr>
          <p:cNvSpPr/>
          <p:nvPr/>
        </p:nvSpPr>
        <p:spPr>
          <a:xfrm>
            <a:off x="5348376" y="508590"/>
            <a:ext cx="3430277" cy="3894886"/>
          </a:xfrm>
          <a:prstGeom prst="rect">
            <a:avLst/>
          </a:prstGeom>
          <a:noFill/>
          <a:ln>
            <a:solidFill>
              <a:srgbClr val="B3126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green and red hexagon pattern&#10;&#10;Description automatically generated">
            <a:extLst>
              <a:ext uri="{FF2B5EF4-FFF2-40B4-BE49-F238E27FC236}">
                <a16:creationId xmlns:a16="http://schemas.microsoft.com/office/drawing/2014/main" id="{0A08752D-1355-98B6-C266-E1B0F0F2A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8686" y="611174"/>
            <a:ext cx="1874404" cy="1866627"/>
          </a:xfrm>
          <a:prstGeom prst="rect">
            <a:avLst/>
          </a:prstGeom>
        </p:spPr>
      </p:pic>
      <p:pic>
        <p:nvPicPr>
          <p:cNvPr id="19" name="Picture 18" descr="A green and red pattern&#10;&#10;Description automatically generated">
            <a:extLst>
              <a:ext uri="{FF2B5EF4-FFF2-40B4-BE49-F238E27FC236}">
                <a16:creationId xmlns:a16="http://schemas.microsoft.com/office/drawing/2014/main" id="{2CA6267F-0BB7-0456-82EF-663D69A3F1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392" y="2510380"/>
            <a:ext cx="1815450" cy="1796054"/>
          </a:xfrm>
          <a:prstGeom prst="rect">
            <a:avLst/>
          </a:prstGeom>
        </p:spPr>
      </p:pic>
    </p:spTree>
    <p:extLst>
      <p:ext uri="{BB962C8B-B14F-4D97-AF65-F5344CB8AC3E}">
        <p14:creationId xmlns:p14="http://schemas.microsoft.com/office/powerpoint/2010/main" val="2555668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064D4-1EBD-D518-05DD-C55AA2170EF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681F36B-EC88-2C3C-72AD-C53EBDAAF395}"/>
              </a:ext>
            </a:extLst>
          </p:cNvPr>
          <p:cNvSpPr/>
          <p:nvPr/>
        </p:nvSpPr>
        <p:spPr>
          <a:xfrm>
            <a:off x="1781481" y="680424"/>
            <a:ext cx="6457546" cy="35673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b="1" dirty="0">
                <a:solidFill>
                  <a:srgbClr val="B31261"/>
                </a:solidFill>
                <a:latin typeface="Consolas" panose="020B0609020204030204" pitchFamily="49" charset="0"/>
              </a:rPr>
              <a:t>&lt;Extruding &amp; Baking Ti</a:t>
            </a:r>
            <a:r>
              <a:rPr lang="en-SG" sz="900" b="1" dirty="0">
                <a:solidFill>
                  <a:srgbClr val="B31261"/>
                </a:solidFill>
                <a:latin typeface="Consolas" panose="020B0609020204030204" pitchFamily="49" charset="0"/>
                <a:cs typeface="Consolas" panose="020B0609020204030204" pitchFamily="49" charset="0"/>
              </a:rPr>
              <a:t>les&gt;</a:t>
            </a:r>
            <a:r>
              <a:rPr lang="en-SG" sz="900" dirty="0">
                <a:solidFill>
                  <a:srgbClr val="B31261"/>
                </a:solidFill>
                <a:latin typeface="Consolas" panose="020B0609020204030204" pitchFamily="49" charset="0"/>
                <a:cs typeface="Consolas" panose="020B0609020204030204" pitchFamily="49" charset="0"/>
              </a:rPr>
              <a:t> </a:t>
            </a:r>
          </a:p>
          <a:p>
            <a:r>
              <a:rPr lang="en-SG" sz="900" dirty="0">
                <a:solidFill>
                  <a:srgbClr val="B31261"/>
                </a:solidFill>
                <a:latin typeface="Consolas" panose="020B0609020204030204" pitchFamily="49" charset="0"/>
                <a:cs typeface="Consolas" panose="020B0609020204030204" pitchFamily="49" charset="0"/>
              </a:rPr>
              <a:t>1. </a:t>
            </a:r>
            <a:r>
              <a:rPr lang="en-SG" sz="900" b="1" dirty="0">
                <a:solidFill>
                  <a:srgbClr val="B31261"/>
                </a:solidFill>
                <a:latin typeface="Consolas" panose="020B0609020204030204" pitchFamily="49" charset="0"/>
                <a:cs typeface="Consolas" panose="020B0609020204030204" pitchFamily="49" charset="0"/>
              </a:rPr>
              <a:t>Boundary Surfaces</a:t>
            </a:r>
            <a:r>
              <a:rPr lang="en-SG" sz="900" dirty="0">
                <a:solidFill>
                  <a:srgbClr val="B31261"/>
                </a:solidFill>
                <a:latin typeface="Consolas" panose="020B0609020204030204" pitchFamily="49" charset="0"/>
                <a:cs typeface="Consolas" panose="020B0609020204030204" pitchFamily="49" charset="0"/>
              </a:rPr>
              <a:t>: This component is generating surfaces, probably from input curves or other geometrical</a:t>
            </a:r>
          </a:p>
          <a:p>
            <a:r>
              <a:rPr lang="en-SG" sz="900" dirty="0">
                <a:solidFill>
                  <a:srgbClr val="B31261"/>
                </a:solidFill>
                <a:latin typeface="Consolas" panose="020B0609020204030204" pitchFamily="49" charset="0"/>
                <a:cs typeface="Consolas" panose="020B0609020204030204" pitchFamily="49" charset="0"/>
              </a:rPr>
              <a:t>data.</a:t>
            </a:r>
          </a:p>
          <a:p>
            <a:endParaRPr lang="en-SG" sz="900" dirty="0">
              <a:solidFill>
                <a:srgbClr val="B31261"/>
              </a:solidFill>
              <a:latin typeface="Consolas" panose="020B0609020204030204" pitchFamily="49" charset="0"/>
              <a:cs typeface="Consolas" panose="020B0609020204030204" pitchFamily="49" charset="0"/>
            </a:endParaRPr>
          </a:p>
          <a:p>
            <a:r>
              <a:rPr lang="en-SG" sz="900" dirty="0">
                <a:solidFill>
                  <a:srgbClr val="B31261"/>
                </a:solidFill>
                <a:latin typeface="Consolas" panose="020B0609020204030204" pitchFamily="49" charset="0"/>
                <a:cs typeface="Consolas" panose="020B0609020204030204" pitchFamily="49" charset="0"/>
              </a:rPr>
              <a:t>2. </a:t>
            </a:r>
            <a:r>
              <a:rPr lang="en-SG" sz="900" b="1" dirty="0">
                <a:solidFill>
                  <a:srgbClr val="B31261"/>
                </a:solidFill>
                <a:latin typeface="Consolas" panose="020B0609020204030204" pitchFamily="49" charset="0"/>
                <a:cs typeface="Consolas" panose="020B0609020204030204" pitchFamily="49" charset="0"/>
              </a:rPr>
              <a:t>Area Component</a:t>
            </a:r>
            <a:r>
              <a:rPr lang="en-SG" sz="900" dirty="0">
                <a:solidFill>
                  <a:srgbClr val="B31261"/>
                </a:solidFill>
                <a:latin typeface="Consolas" panose="020B0609020204030204" pitchFamily="49" charset="0"/>
                <a:cs typeface="Consolas" panose="020B0609020204030204" pitchFamily="49" charset="0"/>
              </a:rPr>
              <a:t>: It calculates the area and centroid of each surface generated by the Boundary Surfaces component. The centroid is used as a reference point for calculating the volume.</a:t>
            </a:r>
          </a:p>
          <a:p>
            <a:endParaRPr lang="en-SG" sz="900" dirty="0">
              <a:solidFill>
                <a:srgbClr val="B31261"/>
              </a:solidFill>
              <a:latin typeface="Consolas" panose="020B0609020204030204" pitchFamily="49" charset="0"/>
              <a:cs typeface="Consolas" panose="020B0609020204030204" pitchFamily="49" charset="0"/>
            </a:endParaRPr>
          </a:p>
          <a:p>
            <a:r>
              <a:rPr lang="en-SG" sz="900" dirty="0">
                <a:solidFill>
                  <a:srgbClr val="B31261"/>
                </a:solidFill>
                <a:latin typeface="Consolas" panose="020B0609020204030204" pitchFamily="49" charset="0"/>
                <a:cs typeface="Consolas" panose="020B0609020204030204" pitchFamily="49" charset="0"/>
              </a:rPr>
              <a:t>3. </a:t>
            </a:r>
            <a:r>
              <a:rPr lang="en-SG" sz="900" b="1" dirty="0">
                <a:solidFill>
                  <a:srgbClr val="B31261"/>
                </a:solidFill>
                <a:latin typeface="Consolas" panose="020B0609020204030204" pitchFamily="49" charset="0"/>
                <a:cs typeface="Consolas" panose="020B0609020204030204" pitchFamily="49" charset="0"/>
              </a:rPr>
              <a:t>Distance Component</a:t>
            </a:r>
            <a:r>
              <a:rPr lang="en-SG" sz="900" dirty="0">
                <a:solidFill>
                  <a:srgbClr val="B31261"/>
                </a:solidFill>
                <a:latin typeface="Consolas" panose="020B0609020204030204" pitchFamily="49" charset="0"/>
                <a:cs typeface="Consolas" panose="020B0609020204030204" pitchFamily="49" charset="0"/>
              </a:rPr>
              <a:t>: This calculates the distance between the cell midpoint (Point A) and origin (Point B).</a:t>
            </a:r>
          </a:p>
          <a:p>
            <a:endParaRPr lang="en-SG" sz="900" dirty="0">
              <a:solidFill>
                <a:srgbClr val="B31261"/>
              </a:solidFill>
              <a:latin typeface="Consolas" panose="020B0609020204030204" pitchFamily="49" charset="0"/>
              <a:cs typeface="Consolas" panose="020B0609020204030204" pitchFamily="49" charset="0"/>
            </a:endParaRPr>
          </a:p>
          <a:p>
            <a:r>
              <a:rPr lang="en-SG" sz="900" dirty="0">
                <a:solidFill>
                  <a:srgbClr val="B31261"/>
                </a:solidFill>
                <a:latin typeface="Consolas" panose="020B0609020204030204" pitchFamily="49" charset="0"/>
                <a:cs typeface="Consolas" panose="020B0609020204030204" pitchFamily="49" charset="0"/>
              </a:rPr>
              <a:t>4. </a:t>
            </a:r>
            <a:r>
              <a:rPr lang="en-SG" sz="900" b="1" dirty="0">
                <a:solidFill>
                  <a:srgbClr val="B31261"/>
                </a:solidFill>
                <a:latin typeface="Consolas" panose="020B0609020204030204" pitchFamily="49" charset="0"/>
                <a:cs typeface="Consolas" panose="020B0609020204030204" pitchFamily="49" charset="0"/>
              </a:rPr>
              <a:t>Division Component</a:t>
            </a:r>
            <a:r>
              <a:rPr lang="en-SG" sz="900" dirty="0">
                <a:solidFill>
                  <a:srgbClr val="B31261"/>
                </a:solidFill>
                <a:latin typeface="Consolas" panose="020B0609020204030204" pitchFamily="49" charset="0"/>
                <a:cs typeface="Consolas" panose="020B0609020204030204" pitchFamily="49" charset="0"/>
              </a:rPr>
              <a:t>: Takes the length calculated by the “Distance” component and divides it by a factor. The reason why it is divided by a scale factor is to ensure that it doesn’t exceed the maximum possible build height of 20mm. According to the ‘max height’ panel, the maximum height that the tile reaches is around 19.0mm.</a:t>
            </a:r>
          </a:p>
          <a:p>
            <a:endParaRPr lang="en-SG" sz="900" dirty="0">
              <a:solidFill>
                <a:srgbClr val="B31261"/>
              </a:solidFill>
              <a:latin typeface="Consolas" panose="020B0609020204030204" pitchFamily="49" charset="0"/>
              <a:cs typeface="Consolas" panose="020B0609020204030204" pitchFamily="49" charset="0"/>
            </a:endParaRPr>
          </a:p>
          <a:p>
            <a:r>
              <a:rPr lang="en-SG" sz="900" dirty="0">
                <a:solidFill>
                  <a:srgbClr val="B31261"/>
                </a:solidFill>
                <a:latin typeface="Consolas" panose="020B0609020204030204" pitchFamily="49" charset="0"/>
                <a:cs typeface="Consolas" panose="020B0609020204030204" pitchFamily="49" charset="0"/>
              </a:rPr>
              <a:t>6. </a:t>
            </a:r>
            <a:r>
              <a:rPr lang="en-SG" sz="900" b="1" dirty="0">
                <a:solidFill>
                  <a:srgbClr val="B31261"/>
                </a:solidFill>
                <a:latin typeface="Consolas" panose="020B0609020204030204" pitchFamily="49" charset="0"/>
                <a:cs typeface="Consolas" panose="020B0609020204030204" pitchFamily="49" charset="0"/>
              </a:rPr>
              <a:t>Unit Z Component</a:t>
            </a:r>
            <a:r>
              <a:rPr lang="en-SG" sz="900" dirty="0">
                <a:solidFill>
                  <a:srgbClr val="B31261"/>
                </a:solidFill>
                <a:latin typeface="Consolas" panose="020B0609020204030204" pitchFamily="49" charset="0"/>
                <a:cs typeface="Consolas" panose="020B0609020204030204" pitchFamily="49" charset="0"/>
              </a:rPr>
              <a:t>: This generates a unit vector in the Z direction, the magnitude of extrusion is based on the distance from the centre of the tile (origin) to the Voronoi cell midpoint.</a:t>
            </a:r>
          </a:p>
          <a:p>
            <a:endParaRPr lang="en-SG" sz="900" dirty="0">
              <a:solidFill>
                <a:srgbClr val="B31261"/>
              </a:solidFill>
              <a:latin typeface="Consolas" panose="020B0609020204030204" pitchFamily="49" charset="0"/>
              <a:cs typeface="Consolas" panose="020B0609020204030204" pitchFamily="49" charset="0"/>
            </a:endParaRPr>
          </a:p>
          <a:p>
            <a:r>
              <a:rPr lang="en-SG" sz="900" dirty="0">
                <a:solidFill>
                  <a:srgbClr val="B31261"/>
                </a:solidFill>
                <a:latin typeface="Consolas" panose="020B0609020204030204" pitchFamily="49" charset="0"/>
                <a:cs typeface="Consolas" panose="020B0609020204030204" pitchFamily="49" charset="0"/>
              </a:rPr>
              <a:t>7. </a:t>
            </a:r>
            <a:r>
              <a:rPr lang="en-SG" sz="900" b="1" dirty="0">
                <a:solidFill>
                  <a:srgbClr val="B31261"/>
                </a:solidFill>
                <a:latin typeface="Consolas" panose="020B0609020204030204" pitchFamily="49" charset="0"/>
                <a:cs typeface="Consolas" panose="020B0609020204030204" pitchFamily="49" charset="0"/>
              </a:rPr>
              <a:t>Extrude Component</a:t>
            </a:r>
            <a:r>
              <a:rPr lang="en-SG" sz="900" dirty="0">
                <a:solidFill>
                  <a:srgbClr val="B31261"/>
                </a:solidFill>
                <a:latin typeface="Consolas" panose="020B0609020204030204" pitchFamily="49" charset="0"/>
                <a:cs typeface="Consolas" panose="020B0609020204030204" pitchFamily="49" charset="0"/>
              </a:rPr>
              <a:t>: Uses the base surface or geometry, along with the Z-direction unit vector, to extrude the geometry to create a 3D form.</a:t>
            </a:r>
          </a:p>
          <a:p>
            <a:endParaRPr lang="en-SG" sz="900" dirty="0">
              <a:solidFill>
                <a:srgbClr val="B31261"/>
              </a:solidFill>
              <a:latin typeface="Consolas" panose="020B0609020204030204" pitchFamily="49" charset="0"/>
              <a:cs typeface="Consolas" panose="020B0609020204030204" pitchFamily="49" charset="0"/>
            </a:endParaRPr>
          </a:p>
          <a:p>
            <a:r>
              <a:rPr lang="en-SG" sz="900" dirty="0">
                <a:solidFill>
                  <a:srgbClr val="B31261"/>
                </a:solidFill>
                <a:latin typeface="Consolas" panose="020B0609020204030204" pitchFamily="49" charset="0"/>
                <a:cs typeface="Consolas" panose="020B0609020204030204" pitchFamily="49" charset="0"/>
              </a:rPr>
              <a:t>After Extruding, the ‘Mesh Brep’ component coverts the Brep to a Mesh and is then baked to form the final product.</a:t>
            </a:r>
            <a:endParaRPr lang="en-US" sz="9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p:txBody>
      </p:sp>
      <p:grpSp>
        <p:nvGrpSpPr>
          <p:cNvPr id="24" name="Group 23">
            <a:extLst>
              <a:ext uri="{FF2B5EF4-FFF2-40B4-BE49-F238E27FC236}">
                <a16:creationId xmlns:a16="http://schemas.microsoft.com/office/drawing/2014/main" id="{1A36411D-BC49-5F37-AED5-3E69A2ED34F3}"/>
              </a:ext>
            </a:extLst>
          </p:cNvPr>
          <p:cNvGrpSpPr/>
          <p:nvPr/>
        </p:nvGrpSpPr>
        <p:grpSpPr>
          <a:xfrm>
            <a:off x="297816" y="580397"/>
            <a:ext cx="937273" cy="1914564"/>
            <a:chOff x="297816" y="580397"/>
            <a:chExt cx="937273" cy="1914564"/>
          </a:xfrm>
        </p:grpSpPr>
        <p:sp>
          <p:nvSpPr>
            <p:cNvPr id="5" name="TextBox 4">
              <a:extLst>
                <a:ext uri="{FF2B5EF4-FFF2-40B4-BE49-F238E27FC236}">
                  <a16:creationId xmlns:a16="http://schemas.microsoft.com/office/drawing/2014/main" id="{C9E321A6-DEA9-AD7A-14F8-C8D237B2E04D}"/>
                </a:ext>
              </a:extLst>
            </p:cNvPr>
            <p:cNvSpPr txBox="1"/>
            <p:nvPr/>
          </p:nvSpPr>
          <p:spPr>
            <a:xfrm>
              <a:off x="297817" y="580397"/>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References</a:t>
              </a:r>
              <a:endParaRPr lang="en-SG" sz="700" dirty="0">
                <a:solidFill>
                  <a:srgbClr val="1CB857"/>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ECE9374-4559-E031-0898-F90F2BE2E5A5}"/>
                </a:ext>
              </a:extLst>
            </p:cNvPr>
            <p:cNvSpPr txBox="1"/>
            <p:nvPr/>
          </p:nvSpPr>
          <p:spPr>
            <a:xfrm>
              <a:off x="297816" y="786801"/>
              <a:ext cx="937273" cy="170816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You may use this margin to link external sources used such as URLs, articles bibliography, footnotes, picture captions etc.</a:t>
              </a:r>
            </a:p>
            <a:p>
              <a:endParaRPr lang="en-US"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If you do not need to include any of the above then delete both the green text caption and this textbox.</a:t>
              </a:r>
              <a:endParaRPr lang="en-SG" sz="700" dirty="0">
                <a:latin typeface="Arial" panose="020B0604020202020204" pitchFamily="34" charset="0"/>
                <a:cs typeface="Arial" panose="020B0604020202020204" pitchFamily="34" charset="0"/>
              </a:endParaRPr>
            </a:p>
          </p:txBody>
        </p:sp>
      </p:grpSp>
      <p:sp>
        <p:nvSpPr>
          <p:cNvPr id="9" name="TextBox 8">
            <a:extLst>
              <a:ext uri="{FF2B5EF4-FFF2-40B4-BE49-F238E27FC236}">
                <a16:creationId xmlns:a16="http://schemas.microsoft.com/office/drawing/2014/main" id="{22A005BA-C5B2-93BF-1EE4-DE7AE02B2BAE}"/>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10" name="TextBox 9">
            <a:extLst>
              <a:ext uri="{FF2B5EF4-FFF2-40B4-BE49-F238E27FC236}">
                <a16:creationId xmlns:a16="http://schemas.microsoft.com/office/drawing/2014/main" id="{0D425F75-1C07-2DE9-2695-1811535D0105}"/>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sp>
        <p:nvSpPr>
          <p:cNvPr id="11" name="TextBox 10">
            <a:extLst>
              <a:ext uri="{FF2B5EF4-FFF2-40B4-BE49-F238E27FC236}">
                <a16:creationId xmlns:a16="http://schemas.microsoft.com/office/drawing/2014/main" id="{F07FDBBD-B3CD-574D-EC66-09F60286FC9A}"/>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P5</a:t>
            </a:r>
            <a:endParaRPr lang="en-SG" sz="6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242F2BC-1532-354C-6D36-16CD2A13C485}"/>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P5</a:t>
            </a:r>
            <a:endParaRPr lang="en-SG" sz="600" dirty="0">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DE87D546-6FDC-A8B0-3216-7A6C137E4C66}"/>
              </a:ext>
            </a:extLst>
          </p:cNvPr>
          <p:cNvGrpSpPr/>
          <p:nvPr/>
        </p:nvGrpSpPr>
        <p:grpSpPr>
          <a:xfrm>
            <a:off x="297817" y="4982006"/>
            <a:ext cx="1038224" cy="621902"/>
            <a:chOff x="297817" y="4663443"/>
            <a:chExt cx="1038224" cy="621902"/>
          </a:xfrm>
        </p:grpSpPr>
        <p:sp>
          <p:nvSpPr>
            <p:cNvPr id="15" name="TextBox 14">
              <a:extLst>
                <a:ext uri="{FF2B5EF4-FFF2-40B4-BE49-F238E27FC236}">
                  <a16:creationId xmlns:a16="http://schemas.microsoft.com/office/drawing/2014/main" id="{A10FA3B1-8EBA-AE07-9048-341B3C1BBA04}"/>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7845E7C2-500E-8B95-75BA-4ADCBF77CCD2}"/>
                </a:ext>
              </a:extLst>
            </p:cNvPr>
            <p:cNvSpPr txBox="1"/>
            <p:nvPr/>
          </p:nvSpPr>
          <p:spPr>
            <a:xfrm>
              <a:off x="297817" y="4869847"/>
              <a:ext cx="1038224" cy="415498"/>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Description</a:t>
              </a:r>
            </a:p>
            <a:p>
              <a:r>
                <a:rPr lang="en-US" sz="700" dirty="0">
                  <a:latin typeface="Arial" panose="020B0604020202020204" pitchFamily="34" charset="0"/>
                  <a:cs typeface="Arial" panose="020B0604020202020204" pitchFamily="34" charset="0"/>
                </a:rPr>
                <a:t>02 Description</a:t>
              </a:r>
            </a:p>
            <a:p>
              <a:endParaRPr lang="en-SG" sz="700" dirty="0">
                <a:latin typeface="Arial" panose="020B0604020202020204" pitchFamily="34" charset="0"/>
                <a:cs typeface="Arial" panose="020B0604020202020204" pitchFamily="34" charset="0"/>
              </a:endParaRPr>
            </a:p>
          </p:txBody>
        </p:sp>
      </p:grpSp>
      <p:sp>
        <p:nvSpPr>
          <p:cNvPr id="17" name="Rectangle 16">
            <a:extLst>
              <a:ext uri="{FF2B5EF4-FFF2-40B4-BE49-F238E27FC236}">
                <a16:creationId xmlns:a16="http://schemas.microsoft.com/office/drawing/2014/main" id="{4A31367B-9079-8D5E-0CC1-FAD23C39B453}"/>
              </a:ext>
            </a:extLst>
          </p:cNvPr>
          <p:cNvSpPr/>
          <p:nvPr/>
        </p:nvSpPr>
        <p:spPr>
          <a:xfrm>
            <a:off x="713420" y="5721819"/>
            <a:ext cx="601981" cy="4103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sp>
        <p:nvSpPr>
          <p:cNvPr id="22" name="Rectangle 21">
            <a:extLst>
              <a:ext uri="{FF2B5EF4-FFF2-40B4-BE49-F238E27FC236}">
                <a16:creationId xmlns:a16="http://schemas.microsoft.com/office/drawing/2014/main" id="{B1F07F79-8EA4-4D35-D6D8-A994BC288315}"/>
              </a:ext>
            </a:extLst>
          </p:cNvPr>
          <p:cNvSpPr/>
          <p:nvPr/>
        </p:nvSpPr>
        <p:spPr>
          <a:xfrm>
            <a:off x="713420" y="6155210"/>
            <a:ext cx="601982" cy="4103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02</a:t>
            </a:r>
            <a:endParaRPr lang="en-SG" sz="800" b="1" dirty="0">
              <a:solidFill>
                <a:srgbClr val="1CB857"/>
              </a:solidFill>
            </a:endParaRPr>
          </a:p>
        </p:txBody>
      </p:sp>
      <p:pic>
        <p:nvPicPr>
          <p:cNvPr id="13" name="Picture 12" descr="A screenshot of a diagram&#10;&#10;Description automatically generated">
            <a:extLst>
              <a:ext uri="{FF2B5EF4-FFF2-40B4-BE49-F238E27FC236}">
                <a16:creationId xmlns:a16="http://schemas.microsoft.com/office/drawing/2014/main" id="{2B7EC7A9-3E70-AF9D-E992-B967D47DF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481" y="4261379"/>
            <a:ext cx="7772400" cy="2304207"/>
          </a:xfrm>
          <a:prstGeom prst="rect">
            <a:avLst/>
          </a:prstGeom>
        </p:spPr>
      </p:pic>
    </p:spTree>
    <p:extLst>
      <p:ext uri="{BB962C8B-B14F-4D97-AF65-F5344CB8AC3E}">
        <p14:creationId xmlns:p14="http://schemas.microsoft.com/office/powerpoint/2010/main" val="4271221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2E6BD-CC93-6AE9-004F-2F658012471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6B5189C-6942-A1AD-D3D2-636CD1E96A14}"/>
              </a:ext>
            </a:extLst>
          </p:cNvPr>
          <p:cNvSpPr/>
          <p:nvPr/>
        </p:nvSpPr>
        <p:spPr>
          <a:xfrm>
            <a:off x="1640209" y="580394"/>
            <a:ext cx="3976820" cy="35265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b="1" dirty="0">
                <a:solidFill>
                  <a:srgbClr val="B31261"/>
                </a:solidFill>
                <a:latin typeface="Consolas" panose="020B0609020204030204" pitchFamily="49" charset="0"/>
              </a:rPr>
              <a:t>&lt;Evaluation&gt;</a:t>
            </a:r>
          </a:p>
          <a:p>
            <a:r>
              <a:rPr lang="en-US" sz="900" dirty="0">
                <a:solidFill>
                  <a:srgbClr val="B31261"/>
                </a:solidFill>
                <a:latin typeface="Consolas" panose="020B0609020204030204" pitchFamily="49" charset="0"/>
              </a:rPr>
              <a:t>The resulting design is analyzed based of 2 criteria:</a:t>
            </a:r>
          </a:p>
          <a:p>
            <a:r>
              <a:rPr lang="en-US" sz="900" dirty="0">
                <a:solidFill>
                  <a:srgbClr val="B31261"/>
                </a:solidFill>
                <a:latin typeface="Consolas" panose="020B0609020204030204" pitchFamily="49" charset="0"/>
              </a:rPr>
              <a:t> </a:t>
            </a:r>
          </a:p>
          <a:p>
            <a:pPr marL="228600" indent="-228600">
              <a:buAutoNum type="arabicPeriod"/>
            </a:pPr>
            <a:r>
              <a:rPr lang="en-US" sz="900" dirty="0">
                <a:solidFill>
                  <a:srgbClr val="B31261"/>
                </a:solidFill>
                <a:latin typeface="Consolas" panose="020B0609020204030204" pitchFamily="49" charset="0"/>
              </a:rPr>
              <a:t>Desirability with an increase in complexity</a:t>
            </a:r>
          </a:p>
          <a:p>
            <a:pPr marL="228600" indent="-228600">
              <a:buAutoNum type="arabicPeriod"/>
            </a:pPr>
            <a:r>
              <a:rPr lang="en-US" sz="900" dirty="0">
                <a:solidFill>
                  <a:srgbClr val="B31261"/>
                </a:solidFill>
                <a:latin typeface="Consolas" panose="020B0609020204030204" pitchFamily="49" charset="0"/>
              </a:rPr>
              <a:t>Desirability with a decrease in volume</a:t>
            </a:r>
          </a:p>
          <a:p>
            <a:endParaRPr lang="en-US" sz="900" dirty="0">
              <a:solidFill>
                <a:srgbClr val="B31261"/>
              </a:solidFill>
              <a:latin typeface="Consolas" panose="020B0609020204030204" pitchFamily="49" charset="0"/>
            </a:endParaRPr>
          </a:p>
          <a:p>
            <a:r>
              <a:rPr lang="en-US" sz="900" dirty="0">
                <a:solidFill>
                  <a:srgbClr val="B31261"/>
                </a:solidFill>
                <a:latin typeface="Consolas" panose="020B0609020204030204" pitchFamily="49" charset="0"/>
              </a:rPr>
              <a:t>A lower build volume is desired as it helps in reducing production costs and time required for 3D printing my tile. Therefore, I chose to increase the number of segments my polygon has to achieve a sufficiently low build volume, while at the same time, not compromising the sophistication of my design.</a:t>
            </a:r>
          </a:p>
          <a:p>
            <a:endParaRPr lang="en-US" sz="900" dirty="0">
              <a:solidFill>
                <a:srgbClr val="B31261"/>
              </a:solidFill>
              <a:latin typeface="Consolas" panose="020B0609020204030204" pitchFamily="49" charset="0"/>
            </a:endParaRPr>
          </a:p>
          <a:p>
            <a:r>
              <a:rPr lang="en-US" sz="900" dirty="0">
                <a:solidFill>
                  <a:srgbClr val="B31261"/>
                </a:solidFill>
                <a:latin typeface="Consolas" panose="020B0609020204030204" pitchFamily="49" charset="0"/>
              </a:rPr>
              <a:t>For each design variation, I’ve measured the following variables:</a:t>
            </a:r>
          </a:p>
          <a:p>
            <a:endParaRPr lang="en-US" sz="900" dirty="0">
              <a:solidFill>
                <a:srgbClr val="B31261"/>
              </a:solidFill>
              <a:latin typeface="Consolas" panose="020B0609020204030204" pitchFamily="49" charset="0"/>
            </a:endParaRPr>
          </a:p>
          <a:p>
            <a:pPr marL="228600" indent="-228600">
              <a:buAutoNum type="arabicPeriod"/>
            </a:pPr>
            <a:r>
              <a:rPr lang="en-US" sz="900" dirty="0">
                <a:solidFill>
                  <a:srgbClr val="B31261"/>
                </a:solidFill>
                <a:latin typeface="Consolas" panose="020B0609020204030204" pitchFamily="49" charset="0"/>
              </a:rPr>
              <a:t>V: Total volume of the build.</a:t>
            </a:r>
          </a:p>
          <a:p>
            <a:pPr marL="228600" indent="-228600">
              <a:buAutoNum type="arabicPeriod"/>
            </a:pPr>
            <a:r>
              <a:rPr lang="en-US" sz="900" dirty="0">
                <a:solidFill>
                  <a:srgbClr val="B31261"/>
                </a:solidFill>
                <a:latin typeface="Consolas" panose="020B0609020204030204" pitchFamily="49" charset="0"/>
              </a:rPr>
              <a:t>A: Surface area of each extrusion.</a:t>
            </a:r>
          </a:p>
          <a:p>
            <a:pPr marL="228600" indent="-228600">
              <a:buAutoNum type="arabicPeriod"/>
            </a:pPr>
            <a:r>
              <a:rPr lang="en-US" sz="900" dirty="0">
                <a:solidFill>
                  <a:srgbClr val="B31261"/>
                </a:solidFill>
                <a:latin typeface="Consolas" panose="020B0609020204030204" pitchFamily="49" charset="0"/>
              </a:rPr>
              <a:t>C: Number of cells.</a:t>
            </a:r>
          </a:p>
          <a:p>
            <a:pPr marL="228600" indent="-228600">
              <a:buAutoNum type="arabicPeriod"/>
            </a:pPr>
            <a:endParaRPr lang="en-US" sz="900" dirty="0">
              <a:solidFill>
                <a:srgbClr val="B31261"/>
              </a:solidFill>
              <a:latin typeface="Consolas" panose="020B0609020204030204" pitchFamily="49" charset="0"/>
            </a:endParaRPr>
          </a:p>
          <a:p>
            <a:r>
              <a:rPr lang="en-US" sz="900" dirty="0">
                <a:solidFill>
                  <a:srgbClr val="B31261"/>
                </a:solidFill>
                <a:latin typeface="Consolas" panose="020B0609020204030204" pitchFamily="49" charset="0"/>
              </a:rPr>
              <a:t>Offset gap size and extrusion factor are set constant at -0.35 mm and 2.726 respectively.</a:t>
            </a:r>
          </a:p>
          <a:p>
            <a:endParaRPr lang="en-US" sz="1000" dirty="0">
              <a:solidFill>
                <a:srgbClr val="B31261"/>
              </a:solidFill>
              <a:latin typeface="Consolas" panose="020B0609020204030204" pitchFamily="49" charset="0"/>
            </a:endParaRPr>
          </a:p>
          <a:p>
            <a:endParaRPr lang="en-US" sz="820" dirty="0">
              <a:solidFill>
                <a:srgbClr val="B31261"/>
              </a:solidFill>
              <a:latin typeface="Consolas" panose="020B0609020204030204" pitchFamily="49" charset="0"/>
            </a:endParaRPr>
          </a:p>
          <a:p>
            <a:endParaRPr lang="en-US" sz="820" dirty="0">
              <a:solidFill>
                <a:srgbClr val="B31261"/>
              </a:solidFill>
              <a:latin typeface="Consolas" panose="020B0609020204030204" pitchFamily="49" charset="0"/>
            </a:endParaRPr>
          </a:p>
          <a:p>
            <a:endParaRPr lang="en-US" sz="820" b="1" dirty="0">
              <a:solidFill>
                <a:srgbClr val="B31261"/>
              </a:solidFill>
              <a:latin typeface="Consolas" panose="020B0609020204030204" pitchFamily="49" charset="0"/>
            </a:endParaRPr>
          </a:p>
        </p:txBody>
      </p:sp>
      <p:grpSp>
        <p:nvGrpSpPr>
          <p:cNvPr id="24" name="Group 23">
            <a:extLst>
              <a:ext uri="{FF2B5EF4-FFF2-40B4-BE49-F238E27FC236}">
                <a16:creationId xmlns:a16="http://schemas.microsoft.com/office/drawing/2014/main" id="{398672D5-0E81-1C44-DCAE-296E5C2CCEEF}"/>
              </a:ext>
            </a:extLst>
          </p:cNvPr>
          <p:cNvGrpSpPr/>
          <p:nvPr/>
        </p:nvGrpSpPr>
        <p:grpSpPr>
          <a:xfrm>
            <a:off x="297816" y="580397"/>
            <a:ext cx="937273" cy="1914564"/>
            <a:chOff x="297816" y="580397"/>
            <a:chExt cx="937273" cy="1914564"/>
          </a:xfrm>
        </p:grpSpPr>
        <p:sp>
          <p:nvSpPr>
            <p:cNvPr id="5" name="TextBox 4">
              <a:extLst>
                <a:ext uri="{FF2B5EF4-FFF2-40B4-BE49-F238E27FC236}">
                  <a16:creationId xmlns:a16="http://schemas.microsoft.com/office/drawing/2014/main" id="{CF0C1826-36FD-0FB1-3E1E-B3DAD2AD486E}"/>
                </a:ext>
              </a:extLst>
            </p:cNvPr>
            <p:cNvSpPr txBox="1"/>
            <p:nvPr/>
          </p:nvSpPr>
          <p:spPr>
            <a:xfrm>
              <a:off x="297817" y="580397"/>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References</a:t>
              </a:r>
              <a:endParaRPr lang="en-SG" sz="700" dirty="0">
                <a:solidFill>
                  <a:srgbClr val="1CB857"/>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36EBC2D-4CB3-BDE1-0BFD-583A5F80314A}"/>
                </a:ext>
              </a:extLst>
            </p:cNvPr>
            <p:cNvSpPr txBox="1"/>
            <p:nvPr/>
          </p:nvSpPr>
          <p:spPr>
            <a:xfrm>
              <a:off x="297816" y="786801"/>
              <a:ext cx="937273" cy="170816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You may use this margin to link external sources used such as URLs, articles bibliography, footnotes, picture captions etc.</a:t>
              </a:r>
            </a:p>
            <a:p>
              <a:endParaRPr lang="en-US"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If you do not need to include any of the above then delete both the green text caption and this textbox.</a:t>
              </a:r>
              <a:endParaRPr lang="en-SG" sz="700" dirty="0">
                <a:latin typeface="Arial" panose="020B0604020202020204" pitchFamily="34" charset="0"/>
                <a:cs typeface="Arial" panose="020B0604020202020204" pitchFamily="34" charset="0"/>
              </a:endParaRPr>
            </a:p>
          </p:txBody>
        </p:sp>
      </p:grpSp>
      <p:sp>
        <p:nvSpPr>
          <p:cNvPr id="9" name="TextBox 8">
            <a:extLst>
              <a:ext uri="{FF2B5EF4-FFF2-40B4-BE49-F238E27FC236}">
                <a16:creationId xmlns:a16="http://schemas.microsoft.com/office/drawing/2014/main" id="{0F8E785B-7E2B-DA7A-6691-0B630DE3F640}"/>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10" name="TextBox 9">
            <a:extLst>
              <a:ext uri="{FF2B5EF4-FFF2-40B4-BE49-F238E27FC236}">
                <a16:creationId xmlns:a16="http://schemas.microsoft.com/office/drawing/2014/main" id="{4F8AD59C-838B-C27C-B51E-C0C23AA994CF}"/>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sp>
        <p:nvSpPr>
          <p:cNvPr id="11" name="TextBox 10">
            <a:extLst>
              <a:ext uri="{FF2B5EF4-FFF2-40B4-BE49-F238E27FC236}">
                <a16:creationId xmlns:a16="http://schemas.microsoft.com/office/drawing/2014/main" id="{98D3301C-766B-2436-1EC4-F10808D6EF9A}"/>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P6</a:t>
            </a:r>
            <a:endParaRPr lang="en-SG" sz="6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58849D5-DE84-4718-6875-4F00F83B3525}"/>
              </a:ext>
            </a:extLst>
          </p:cNvPr>
          <p:cNvSpPr txBox="1"/>
          <p:nvPr/>
        </p:nvSpPr>
        <p:spPr>
          <a:xfrm>
            <a:off x="8177717" y="595786"/>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P6</a:t>
            </a:r>
            <a:endParaRPr lang="en-SG" sz="600" dirty="0">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7F7DF3CD-8F77-4B6A-6E13-EA9442C37973}"/>
              </a:ext>
            </a:extLst>
          </p:cNvPr>
          <p:cNvGrpSpPr/>
          <p:nvPr/>
        </p:nvGrpSpPr>
        <p:grpSpPr>
          <a:xfrm>
            <a:off x="297817" y="4982006"/>
            <a:ext cx="1038224" cy="621902"/>
            <a:chOff x="297817" y="4663443"/>
            <a:chExt cx="1038224" cy="621902"/>
          </a:xfrm>
        </p:grpSpPr>
        <p:sp>
          <p:nvSpPr>
            <p:cNvPr id="15" name="TextBox 14">
              <a:extLst>
                <a:ext uri="{FF2B5EF4-FFF2-40B4-BE49-F238E27FC236}">
                  <a16:creationId xmlns:a16="http://schemas.microsoft.com/office/drawing/2014/main" id="{478F0196-3A0C-4927-E4AB-8B476A3741D2}"/>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F868FE5B-5FAB-B7E7-73A6-6FEA001A4B9C}"/>
                </a:ext>
              </a:extLst>
            </p:cNvPr>
            <p:cNvSpPr txBox="1"/>
            <p:nvPr/>
          </p:nvSpPr>
          <p:spPr>
            <a:xfrm>
              <a:off x="297817" y="4869847"/>
              <a:ext cx="1038224" cy="415498"/>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Description</a:t>
              </a:r>
            </a:p>
            <a:p>
              <a:r>
                <a:rPr lang="en-US" sz="700" dirty="0">
                  <a:latin typeface="Arial" panose="020B0604020202020204" pitchFamily="34" charset="0"/>
                  <a:cs typeface="Arial" panose="020B0604020202020204" pitchFamily="34" charset="0"/>
                </a:rPr>
                <a:t>02 Description</a:t>
              </a:r>
            </a:p>
            <a:p>
              <a:endParaRPr lang="en-SG" sz="700" dirty="0">
                <a:latin typeface="Arial" panose="020B0604020202020204" pitchFamily="34" charset="0"/>
                <a:cs typeface="Arial" panose="020B0604020202020204" pitchFamily="34" charset="0"/>
              </a:endParaRPr>
            </a:p>
          </p:txBody>
        </p:sp>
      </p:grpSp>
      <p:sp>
        <p:nvSpPr>
          <p:cNvPr id="17" name="Rectangle 16">
            <a:extLst>
              <a:ext uri="{FF2B5EF4-FFF2-40B4-BE49-F238E27FC236}">
                <a16:creationId xmlns:a16="http://schemas.microsoft.com/office/drawing/2014/main" id="{D171AD63-0396-4FFA-3CEA-88A9E1D402AF}"/>
              </a:ext>
            </a:extLst>
          </p:cNvPr>
          <p:cNvSpPr/>
          <p:nvPr/>
        </p:nvSpPr>
        <p:spPr>
          <a:xfrm>
            <a:off x="713420" y="5721819"/>
            <a:ext cx="601981" cy="4103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02</a:t>
            </a:r>
            <a:endParaRPr lang="en-SG" sz="800" b="1" dirty="0">
              <a:solidFill>
                <a:srgbClr val="1CB857"/>
              </a:solidFill>
            </a:endParaRPr>
          </a:p>
        </p:txBody>
      </p:sp>
      <p:sp>
        <p:nvSpPr>
          <p:cNvPr id="22" name="Rectangle 21">
            <a:extLst>
              <a:ext uri="{FF2B5EF4-FFF2-40B4-BE49-F238E27FC236}">
                <a16:creationId xmlns:a16="http://schemas.microsoft.com/office/drawing/2014/main" id="{5962F3AE-24C3-15D3-66CF-FBDA6167E716}"/>
              </a:ext>
            </a:extLst>
          </p:cNvPr>
          <p:cNvSpPr/>
          <p:nvPr/>
        </p:nvSpPr>
        <p:spPr>
          <a:xfrm>
            <a:off x="713420" y="6155210"/>
            <a:ext cx="601982" cy="4103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03</a:t>
            </a:r>
            <a:endParaRPr lang="en-SG" sz="800" b="1" dirty="0">
              <a:solidFill>
                <a:srgbClr val="1CB857"/>
              </a:solidFill>
            </a:endParaRPr>
          </a:p>
        </p:txBody>
      </p:sp>
      <p:sp>
        <p:nvSpPr>
          <p:cNvPr id="21" name="Rectangle 20">
            <a:extLst>
              <a:ext uri="{FF2B5EF4-FFF2-40B4-BE49-F238E27FC236}">
                <a16:creationId xmlns:a16="http://schemas.microsoft.com/office/drawing/2014/main" id="{485411F9-A894-94F2-55C0-94052FDE0AB7}"/>
              </a:ext>
            </a:extLst>
          </p:cNvPr>
          <p:cNvSpPr/>
          <p:nvPr/>
        </p:nvSpPr>
        <p:spPr>
          <a:xfrm>
            <a:off x="7870906" y="4314619"/>
            <a:ext cx="558725" cy="5190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endParaRPr>
          </a:p>
        </p:txBody>
      </p:sp>
      <p:sp>
        <p:nvSpPr>
          <p:cNvPr id="2" name="Rectangle 1">
            <a:extLst>
              <a:ext uri="{FF2B5EF4-FFF2-40B4-BE49-F238E27FC236}">
                <a16:creationId xmlns:a16="http://schemas.microsoft.com/office/drawing/2014/main" id="{C1489A1A-BADC-153B-AFA9-606C618A0D66}"/>
              </a:ext>
            </a:extLst>
          </p:cNvPr>
          <p:cNvSpPr/>
          <p:nvPr/>
        </p:nvSpPr>
        <p:spPr>
          <a:xfrm>
            <a:off x="323854" y="6155210"/>
            <a:ext cx="322691" cy="4103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pic>
        <p:nvPicPr>
          <p:cNvPr id="8" name="Picture 7" descr="A diagram of a graph&#10;&#10;Description automatically generated with medium confidence">
            <a:extLst>
              <a:ext uri="{FF2B5EF4-FFF2-40B4-BE49-F238E27FC236}">
                <a16:creationId xmlns:a16="http://schemas.microsoft.com/office/drawing/2014/main" id="{3D3318C6-FFE1-E685-D6B7-F19C2A1D14E1}"/>
              </a:ext>
            </a:extLst>
          </p:cNvPr>
          <p:cNvPicPr>
            <a:picLocks noChangeAspect="1"/>
          </p:cNvPicPr>
          <p:nvPr/>
        </p:nvPicPr>
        <p:blipFill rotWithShape="1">
          <a:blip r:embed="rId2">
            <a:extLst>
              <a:ext uri="{28A0092B-C50C-407E-A947-70E740481C1C}">
                <a14:useLocalDpi xmlns:a14="http://schemas.microsoft.com/office/drawing/2010/main" val="0"/>
              </a:ext>
            </a:extLst>
          </a:blip>
          <a:srcRect t="7226"/>
          <a:stretch/>
        </p:blipFill>
        <p:spPr>
          <a:xfrm>
            <a:off x="1640209" y="3870155"/>
            <a:ext cx="7772400" cy="2568596"/>
          </a:xfrm>
          <a:prstGeom prst="rect">
            <a:avLst/>
          </a:prstGeom>
        </p:spPr>
      </p:pic>
      <p:sp>
        <p:nvSpPr>
          <p:cNvPr id="13" name="Rectangle 12">
            <a:extLst>
              <a:ext uri="{FF2B5EF4-FFF2-40B4-BE49-F238E27FC236}">
                <a16:creationId xmlns:a16="http://schemas.microsoft.com/office/drawing/2014/main" id="{98605834-D057-7FCE-B095-7B225ED6CEBF}"/>
              </a:ext>
            </a:extLst>
          </p:cNvPr>
          <p:cNvSpPr/>
          <p:nvPr/>
        </p:nvSpPr>
        <p:spPr>
          <a:xfrm>
            <a:off x="5645849" y="754277"/>
            <a:ext cx="3766760" cy="2893275"/>
          </a:xfrm>
          <a:prstGeom prst="rect">
            <a:avLst/>
          </a:prstGeom>
          <a:noFill/>
          <a:ln>
            <a:solidFill>
              <a:srgbClr val="B3126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D4A9013-D617-1D7A-0F67-FBCC27F60805}"/>
              </a:ext>
            </a:extLst>
          </p:cNvPr>
          <p:cNvSpPr txBox="1"/>
          <p:nvPr/>
        </p:nvSpPr>
        <p:spPr>
          <a:xfrm>
            <a:off x="5645849" y="1008343"/>
            <a:ext cx="4101052" cy="3016210"/>
          </a:xfrm>
          <a:prstGeom prst="rect">
            <a:avLst/>
          </a:prstGeom>
          <a:noFill/>
        </p:spPr>
        <p:txBody>
          <a:bodyPr wrap="square" rtlCol="0">
            <a:spAutoFit/>
          </a:bodyPr>
          <a:lstStyle/>
          <a:p>
            <a:r>
              <a:rPr lang="en-US" sz="1000" dirty="0">
                <a:latin typeface="Consolas" panose="020B0609020204030204" pitchFamily="49" charset="0"/>
                <a:cs typeface="Consolas" panose="020B0609020204030204" pitchFamily="49" charset="0"/>
              </a:rPr>
              <a:t>Formulae </a:t>
            </a:r>
            <a:r>
              <a:rPr lang="en-US" sz="1000" dirty="0">
                <a:latin typeface="Consolas" panose="020B0609020204030204" pitchFamily="49" charset="0"/>
                <a:cs typeface="Consolas" panose="020B0609020204030204" pitchFamily="49" charset="0"/>
                <a:sym typeface="Wingdings" pitchFamily="2" charset="2"/>
              </a:rPr>
              <a:t></a:t>
            </a:r>
          </a:p>
          <a:p>
            <a:r>
              <a:rPr lang="en-US" sz="1000" dirty="0">
                <a:latin typeface="Consolas" panose="020B0609020204030204" pitchFamily="49" charset="0"/>
                <a:cs typeface="Consolas" panose="020B0609020204030204" pitchFamily="49" charset="0"/>
                <a:sym typeface="Wingdings" pitchFamily="2" charset="2"/>
              </a:rPr>
              <a:t>a_cell = (2 * a_top) + (h * p_top)</a:t>
            </a:r>
          </a:p>
          <a:p>
            <a:r>
              <a:rPr lang="en-US" sz="1000" dirty="0">
                <a:latin typeface="Consolas" panose="020B0609020204030204" pitchFamily="49" charset="0"/>
                <a:cs typeface="Consolas" panose="020B0609020204030204" pitchFamily="49" charset="0"/>
                <a:sym typeface="Wingdings" pitchFamily="2" charset="2"/>
              </a:rPr>
              <a:t>v_cell = a_top * h</a:t>
            </a:r>
          </a:p>
          <a:p>
            <a:endParaRPr lang="en-US" sz="1000" dirty="0">
              <a:latin typeface="Consolas" panose="020B0609020204030204" pitchFamily="49" charset="0"/>
              <a:cs typeface="Consolas" panose="020B0609020204030204" pitchFamily="49" charset="0"/>
              <a:sym typeface="Wingdings" pitchFamily="2" charset="2"/>
            </a:endParaRPr>
          </a:p>
          <a:p>
            <a:r>
              <a:rPr lang="en-US" sz="1000" dirty="0">
                <a:latin typeface="Consolas" panose="020B0609020204030204" pitchFamily="49" charset="0"/>
                <a:cs typeface="Consolas" panose="020B0609020204030204" pitchFamily="49" charset="0"/>
                <a:sym typeface="Wingdings" pitchFamily="2" charset="2"/>
              </a:rPr>
              <a:t>Where:</a:t>
            </a:r>
          </a:p>
          <a:p>
            <a:r>
              <a:rPr lang="en-US" sz="1000" dirty="0">
                <a:latin typeface="Consolas" panose="020B0609020204030204" pitchFamily="49" charset="0"/>
                <a:cs typeface="Consolas" panose="020B0609020204030204" pitchFamily="49" charset="0"/>
                <a:sym typeface="Wingdings" pitchFamily="2" charset="2"/>
              </a:rPr>
              <a:t>a_cell  total surface area of each cell (mm</a:t>
            </a:r>
            <a:r>
              <a:rPr lang="en-US" sz="1000" baseline="30000" dirty="0">
                <a:latin typeface="Consolas" panose="020B0609020204030204" pitchFamily="49" charset="0"/>
                <a:cs typeface="Consolas" panose="020B0609020204030204" pitchFamily="49" charset="0"/>
                <a:sym typeface="Wingdings" pitchFamily="2" charset="2"/>
              </a:rPr>
              <a:t>2</a:t>
            </a:r>
            <a:r>
              <a:rPr lang="en-US" sz="1000" dirty="0">
                <a:latin typeface="Consolas" panose="020B0609020204030204" pitchFamily="49" charset="0"/>
                <a:cs typeface="Consolas" panose="020B0609020204030204" pitchFamily="49" charset="0"/>
                <a:sym typeface="Wingdings" pitchFamily="2" charset="2"/>
              </a:rPr>
              <a:t>)</a:t>
            </a:r>
          </a:p>
          <a:p>
            <a:r>
              <a:rPr lang="en-US" sz="1000" dirty="0">
                <a:latin typeface="Consolas" panose="020B0609020204030204" pitchFamily="49" charset="0"/>
                <a:cs typeface="Consolas" panose="020B0609020204030204" pitchFamily="49" charset="0"/>
                <a:sym typeface="Wingdings" pitchFamily="2" charset="2"/>
              </a:rPr>
              <a:t>v_cell  total tile volume of each cell (mm</a:t>
            </a:r>
            <a:r>
              <a:rPr lang="en-US" sz="1000" baseline="30000" dirty="0">
                <a:latin typeface="Consolas" panose="020B0609020204030204" pitchFamily="49" charset="0"/>
                <a:cs typeface="Consolas" panose="020B0609020204030204" pitchFamily="49" charset="0"/>
                <a:sym typeface="Wingdings" pitchFamily="2" charset="2"/>
              </a:rPr>
              <a:t>3</a:t>
            </a:r>
            <a:r>
              <a:rPr lang="en-US" sz="1000" dirty="0">
                <a:latin typeface="Consolas" panose="020B0609020204030204" pitchFamily="49" charset="0"/>
                <a:cs typeface="Consolas" panose="020B0609020204030204" pitchFamily="49" charset="0"/>
                <a:sym typeface="Wingdings" pitchFamily="2" charset="2"/>
              </a:rPr>
              <a:t>)</a:t>
            </a:r>
          </a:p>
          <a:p>
            <a:endParaRPr lang="en-US" sz="1000" dirty="0">
              <a:latin typeface="Consolas" panose="020B0609020204030204" pitchFamily="49" charset="0"/>
              <a:cs typeface="Consolas" panose="020B0609020204030204" pitchFamily="49" charset="0"/>
              <a:sym typeface="Wingdings" pitchFamily="2" charset="2"/>
            </a:endParaRPr>
          </a:p>
          <a:p>
            <a:r>
              <a:rPr lang="en-US" sz="1000" dirty="0">
                <a:latin typeface="Consolas" panose="020B0609020204030204" pitchFamily="49" charset="0"/>
                <a:cs typeface="Consolas" panose="020B0609020204030204" pitchFamily="49" charset="0"/>
                <a:sym typeface="Wingdings" pitchFamily="2" charset="2"/>
              </a:rPr>
              <a:t>a_top  area of each cell before extrusion (mm</a:t>
            </a:r>
            <a:r>
              <a:rPr lang="en-US" sz="1000" baseline="30000" dirty="0">
                <a:latin typeface="Consolas" panose="020B0609020204030204" pitchFamily="49" charset="0"/>
                <a:cs typeface="Consolas" panose="020B0609020204030204" pitchFamily="49" charset="0"/>
                <a:sym typeface="Wingdings" pitchFamily="2" charset="2"/>
              </a:rPr>
              <a:t>2</a:t>
            </a:r>
            <a:r>
              <a:rPr lang="en-US" sz="1000" dirty="0">
                <a:latin typeface="Consolas" panose="020B0609020204030204" pitchFamily="49" charset="0"/>
                <a:cs typeface="Consolas" panose="020B0609020204030204" pitchFamily="49" charset="0"/>
                <a:sym typeface="Wingdings" pitchFamily="2" charset="2"/>
              </a:rPr>
              <a:t>) </a:t>
            </a:r>
          </a:p>
          <a:p>
            <a:r>
              <a:rPr lang="en-US" sz="1000" dirty="0">
                <a:latin typeface="Consolas" panose="020B0609020204030204" pitchFamily="49" charset="0"/>
                <a:cs typeface="Consolas" panose="020B0609020204030204" pitchFamily="49" charset="0"/>
                <a:sym typeface="Wingdings" pitchFamily="2" charset="2"/>
              </a:rPr>
              <a:t>p_top  perimeter of each cell before extrusion(mm</a:t>
            </a:r>
            <a:r>
              <a:rPr lang="en-US" sz="1000" baseline="30000" dirty="0">
                <a:latin typeface="Consolas" panose="020B0609020204030204" pitchFamily="49" charset="0"/>
                <a:cs typeface="Consolas" panose="020B0609020204030204" pitchFamily="49" charset="0"/>
                <a:sym typeface="Wingdings" pitchFamily="2" charset="2"/>
              </a:rPr>
              <a:t>2</a:t>
            </a:r>
            <a:r>
              <a:rPr lang="en-US" sz="1000" dirty="0">
                <a:latin typeface="Consolas" panose="020B0609020204030204" pitchFamily="49" charset="0"/>
                <a:cs typeface="Consolas" panose="020B0609020204030204" pitchFamily="49" charset="0"/>
                <a:sym typeface="Wingdings" pitchFamily="2" charset="2"/>
              </a:rPr>
              <a:t>) </a:t>
            </a:r>
          </a:p>
          <a:p>
            <a:r>
              <a:rPr lang="en-US" sz="1000" dirty="0">
                <a:latin typeface="Consolas" panose="020B0609020204030204" pitchFamily="49" charset="0"/>
                <a:cs typeface="Consolas" panose="020B0609020204030204" pitchFamily="49" charset="0"/>
                <a:sym typeface="Wingdings" pitchFamily="2" charset="2"/>
              </a:rPr>
              <a:t>h  height (mm)</a:t>
            </a:r>
          </a:p>
          <a:p>
            <a:endParaRPr lang="en-US" sz="1000" dirty="0">
              <a:latin typeface="Consolas" panose="020B0609020204030204" pitchFamily="49" charset="0"/>
              <a:cs typeface="Consolas" panose="020B0609020204030204" pitchFamily="49" charset="0"/>
              <a:sym typeface="Wingdings" pitchFamily="2" charset="2"/>
            </a:endParaRPr>
          </a:p>
          <a:p>
            <a:endParaRPr lang="en-US" sz="1000" dirty="0">
              <a:latin typeface="Consolas" panose="020B0609020204030204" pitchFamily="49" charset="0"/>
              <a:cs typeface="Consolas" panose="020B0609020204030204" pitchFamily="49" charset="0"/>
              <a:sym typeface="Wingdings" pitchFamily="2" charset="2"/>
            </a:endParaRPr>
          </a:p>
          <a:p>
            <a:r>
              <a:rPr lang="en-US" sz="1000" dirty="0">
                <a:latin typeface="Consolas" panose="020B0609020204030204" pitchFamily="49" charset="0"/>
                <a:cs typeface="Consolas" panose="020B0609020204030204" pitchFamily="49" charset="0"/>
                <a:sym typeface="Wingdings" pitchFamily="2" charset="2"/>
              </a:rPr>
              <a:t>the a_cell and v_cell values of each cell are input</a:t>
            </a:r>
          </a:p>
          <a:p>
            <a:r>
              <a:rPr lang="en-US" sz="1000" dirty="0">
                <a:latin typeface="Consolas" panose="020B0609020204030204" pitchFamily="49" charset="0"/>
                <a:cs typeface="Consolas" panose="020B0609020204030204" pitchFamily="49" charset="0"/>
                <a:sym typeface="Wingdings" pitchFamily="2" charset="2"/>
              </a:rPr>
              <a:t>into the mass addition component to obtain the total surface area and volume respectively</a:t>
            </a:r>
          </a:p>
          <a:p>
            <a:endParaRPr lang="en-US" sz="1000" dirty="0">
              <a:latin typeface="Consolas" panose="020B0609020204030204" pitchFamily="49" charset="0"/>
              <a:cs typeface="Consolas" panose="020B0609020204030204" pitchFamily="49" charset="0"/>
              <a:sym typeface="Wingdings" pitchFamily="2" charset="2"/>
            </a:endParaRPr>
          </a:p>
          <a:p>
            <a:endParaRPr lang="en-US" sz="1000" dirty="0">
              <a:latin typeface="Consolas" panose="020B0609020204030204" pitchFamily="49" charset="0"/>
              <a:cs typeface="Consolas" panose="020B0609020204030204" pitchFamily="49" charset="0"/>
              <a:sym typeface="Wingdings" pitchFamily="2" charset="2"/>
            </a:endParaRPr>
          </a:p>
          <a:p>
            <a:endParaRPr lang="en-US" sz="1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81707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893DD7-A704-4D41-B788-C441E3C3E860}"/>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10" name="TextBox 9">
            <a:extLst>
              <a:ext uri="{FF2B5EF4-FFF2-40B4-BE49-F238E27FC236}">
                <a16:creationId xmlns:a16="http://schemas.microsoft.com/office/drawing/2014/main" id="{A803200E-EC6D-4527-A175-1B6AB707C786}"/>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sp>
        <p:nvSpPr>
          <p:cNvPr id="11" name="TextBox 10">
            <a:extLst>
              <a:ext uri="{FF2B5EF4-FFF2-40B4-BE49-F238E27FC236}">
                <a16:creationId xmlns:a16="http://schemas.microsoft.com/office/drawing/2014/main" id="{E9576400-66F8-4A3B-B9E5-8435611C3201}"/>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P6</a:t>
            </a:r>
            <a:endParaRPr lang="en-SG" sz="6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3C42860-F849-44BB-8571-8825522FB242}"/>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P6</a:t>
            </a:r>
            <a:endParaRPr lang="en-SG" sz="600" dirty="0">
              <a:latin typeface="Arial" panose="020B0604020202020204" pitchFamily="34" charset="0"/>
              <a:cs typeface="Arial" panose="020B0604020202020204" pitchFamily="34" charset="0"/>
            </a:endParaRPr>
          </a:p>
        </p:txBody>
      </p:sp>
      <p:sp>
        <p:nvSpPr>
          <p:cNvPr id="2" name="Right Arrow 1">
            <a:extLst>
              <a:ext uri="{FF2B5EF4-FFF2-40B4-BE49-F238E27FC236}">
                <a16:creationId xmlns:a16="http://schemas.microsoft.com/office/drawing/2014/main" id="{5F86CE90-8503-10D5-15D7-D13F313F2A6F}"/>
              </a:ext>
            </a:extLst>
          </p:cNvPr>
          <p:cNvSpPr/>
          <p:nvPr/>
        </p:nvSpPr>
        <p:spPr>
          <a:xfrm>
            <a:off x="2754474" y="6174310"/>
            <a:ext cx="6109492" cy="2462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B31261"/>
              </a:solidFill>
            </a:endParaRPr>
          </a:p>
        </p:txBody>
      </p:sp>
      <p:sp>
        <p:nvSpPr>
          <p:cNvPr id="3" name="Right Arrow 2">
            <a:extLst>
              <a:ext uri="{FF2B5EF4-FFF2-40B4-BE49-F238E27FC236}">
                <a16:creationId xmlns:a16="http://schemas.microsoft.com/office/drawing/2014/main" id="{089F4701-E58F-CC8F-62D5-0CE78A3B82B7}"/>
              </a:ext>
            </a:extLst>
          </p:cNvPr>
          <p:cNvSpPr/>
          <p:nvPr/>
        </p:nvSpPr>
        <p:spPr>
          <a:xfrm rot="16200000">
            <a:off x="-48943" y="3368741"/>
            <a:ext cx="4615707" cy="2539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 name="TextBox 7">
            <a:extLst>
              <a:ext uri="{FF2B5EF4-FFF2-40B4-BE49-F238E27FC236}">
                <a16:creationId xmlns:a16="http://schemas.microsoft.com/office/drawing/2014/main" id="{048E1381-6539-5E13-BF32-DA0CCB31228F}"/>
              </a:ext>
            </a:extLst>
          </p:cNvPr>
          <p:cNvSpPr txBox="1"/>
          <p:nvPr/>
        </p:nvSpPr>
        <p:spPr>
          <a:xfrm>
            <a:off x="4397447" y="6393104"/>
            <a:ext cx="2857395" cy="246221"/>
          </a:xfrm>
          <a:prstGeom prst="rect">
            <a:avLst/>
          </a:prstGeom>
          <a:noFill/>
        </p:spPr>
        <p:txBody>
          <a:bodyPr wrap="square" rtlCol="0">
            <a:spAutoFit/>
          </a:bodyPr>
          <a:lstStyle/>
          <a:p>
            <a:r>
              <a:rPr lang="en-US" sz="1000" dirty="0">
                <a:latin typeface="Consolas" panose="020B0609020204030204" pitchFamily="49" charset="0"/>
                <a:cs typeface="Consolas" panose="020B0609020204030204" pitchFamily="49" charset="0"/>
              </a:rPr>
              <a:t>Desirability (with decrease in volume)</a:t>
            </a:r>
          </a:p>
        </p:txBody>
      </p:sp>
      <p:sp>
        <p:nvSpPr>
          <p:cNvPr id="20" name="TextBox 19">
            <a:extLst>
              <a:ext uri="{FF2B5EF4-FFF2-40B4-BE49-F238E27FC236}">
                <a16:creationId xmlns:a16="http://schemas.microsoft.com/office/drawing/2014/main" id="{3AA498F4-07AE-D9DA-2103-C899BA0C4F04}"/>
              </a:ext>
            </a:extLst>
          </p:cNvPr>
          <p:cNvSpPr txBox="1"/>
          <p:nvPr/>
        </p:nvSpPr>
        <p:spPr>
          <a:xfrm rot="16200000">
            <a:off x="402864" y="3325984"/>
            <a:ext cx="3143636" cy="246221"/>
          </a:xfrm>
          <a:prstGeom prst="rect">
            <a:avLst/>
          </a:prstGeom>
          <a:noFill/>
        </p:spPr>
        <p:txBody>
          <a:bodyPr wrap="square">
            <a:spAutoFit/>
          </a:bodyPr>
          <a:lstStyle/>
          <a:p>
            <a:r>
              <a:rPr lang="en-US" sz="1000" dirty="0">
                <a:latin typeface="Consolas" panose="020B0609020204030204" pitchFamily="49" charset="0"/>
                <a:cs typeface="Consolas" panose="020B0609020204030204" pitchFamily="49" charset="0"/>
              </a:rPr>
              <a:t>Desirability (with increase in complexity)</a:t>
            </a:r>
          </a:p>
        </p:txBody>
      </p:sp>
      <p:pic>
        <p:nvPicPr>
          <p:cNvPr id="23" name="Picture 22" descr="A red square with many hexagons&#10;&#10;Description automatically generated">
            <a:extLst>
              <a:ext uri="{FF2B5EF4-FFF2-40B4-BE49-F238E27FC236}">
                <a16:creationId xmlns:a16="http://schemas.microsoft.com/office/drawing/2014/main" id="{FC93BBFF-22F6-6B50-89A3-DCDDE43E17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5671" y="4512037"/>
            <a:ext cx="1578263" cy="1208131"/>
          </a:xfrm>
          <a:prstGeom prst="rect">
            <a:avLst/>
          </a:prstGeom>
        </p:spPr>
      </p:pic>
      <p:pic>
        <p:nvPicPr>
          <p:cNvPr id="27" name="Picture 26" descr="A red square with many hexagons&#10;&#10;Description automatically generated">
            <a:extLst>
              <a:ext uri="{FF2B5EF4-FFF2-40B4-BE49-F238E27FC236}">
                <a16:creationId xmlns:a16="http://schemas.microsoft.com/office/drawing/2014/main" id="{0446E827-9570-0091-A6CF-B8C0066BC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8585" y="4519329"/>
            <a:ext cx="1647766" cy="1208131"/>
          </a:xfrm>
          <a:prstGeom prst="rect">
            <a:avLst/>
          </a:prstGeom>
        </p:spPr>
      </p:pic>
      <p:pic>
        <p:nvPicPr>
          <p:cNvPr id="29" name="Picture 28" descr="A red square with a hole in the center&#10;&#10;Description automatically generated">
            <a:extLst>
              <a:ext uri="{FF2B5EF4-FFF2-40B4-BE49-F238E27FC236}">
                <a16:creationId xmlns:a16="http://schemas.microsoft.com/office/drawing/2014/main" id="{033F2F98-07A7-A6AE-BCD8-643174544B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1002" y="4504744"/>
            <a:ext cx="1672964" cy="1215423"/>
          </a:xfrm>
          <a:prstGeom prst="rect">
            <a:avLst/>
          </a:prstGeom>
        </p:spPr>
      </p:pic>
      <p:pic>
        <p:nvPicPr>
          <p:cNvPr id="31" name="Picture 30" descr="A screenshot of a computer generated image&#10;&#10;Description automatically generated">
            <a:extLst>
              <a:ext uri="{FF2B5EF4-FFF2-40B4-BE49-F238E27FC236}">
                <a16:creationId xmlns:a16="http://schemas.microsoft.com/office/drawing/2014/main" id="{4DF32E52-23BE-DF31-A90B-8E2AD85C2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5669" y="2840451"/>
            <a:ext cx="1578263" cy="1236905"/>
          </a:xfrm>
          <a:prstGeom prst="rect">
            <a:avLst/>
          </a:prstGeom>
        </p:spPr>
      </p:pic>
      <p:pic>
        <p:nvPicPr>
          <p:cNvPr id="33" name="Picture 32" descr="A red square with many small hexagons&#10;&#10;Description automatically generated">
            <a:extLst>
              <a:ext uri="{FF2B5EF4-FFF2-40B4-BE49-F238E27FC236}">
                <a16:creationId xmlns:a16="http://schemas.microsoft.com/office/drawing/2014/main" id="{358B93B2-187D-8747-566A-8AC85DEA2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5669" y="1187846"/>
            <a:ext cx="1563605" cy="1246698"/>
          </a:xfrm>
          <a:prstGeom prst="rect">
            <a:avLst/>
          </a:prstGeom>
        </p:spPr>
      </p:pic>
      <p:pic>
        <p:nvPicPr>
          <p:cNvPr id="37" name="Picture 36" descr="A red square with a hole in the center&#10;&#10;Description automatically generated">
            <a:extLst>
              <a:ext uri="{FF2B5EF4-FFF2-40B4-BE49-F238E27FC236}">
                <a16:creationId xmlns:a16="http://schemas.microsoft.com/office/drawing/2014/main" id="{37D491E6-143C-D328-9DE9-E5D2F05B95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8586" y="2840451"/>
            <a:ext cx="1647766" cy="1258387"/>
          </a:xfrm>
          <a:prstGeom prst="rect">
            <a:avLst/>
          </a:prstGeom>
        </p:spPr>
      </p:pic>
      <p:pic>
        <p:nvPicPr>
          <p:cNvPr id="39" name="Picture 38" descr="A red square with a hole in the center&#10;&#10;Description automatically generated">
            <a:extLst>
              <a:ext uri="{FF2B5EF4-FFF2-40B4-BE49-F238E27FC236}">
                <a16:creationId xmlns:a16="http://schemas.microsoft.com/office/drawing/2014/main" id="{47D018C3-AC90-BEC7-D703-8C8297D3C5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91006" y="1187846"/>
            <a:ext cx="1672961" cy="1246698"/>
          </a:xfrm>
          <a:prstGeom prst="rect">
            <a:avLst/>
          </a:prstGeom>
        </p:spPr>
      </p:pic>
      <p:pic>
        <p:nvPicPr>
          <p:cNvPr id="41" name="Picture 40" descr="A red square with many small hexagons&#10;&#10;Description automatically generated">
            <a:extLst>
              <a:ext uri="{FF2B5EF4-FFF2-40B4-BE49-F238E27FC236}">
                <a16:creationId xmlns:a16="http://schemas.microsoft.com/office/drawing/2014/main" id="{9CE3CE8B-9448-F8B0-1023-0DE44237BD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58585" y="1187846"/>
            <a:ext cx="1647766" cy="1246698"/>
          </a:xfrm>
          <a:prstGeom prst="rect">
            <a:avLst/>
          </a:prstGeom>
        </p:spPr>
      </p:pic>
      <p:pic>
        <p:nvPicPr>
          <p:cNvPr id="43" name="Picture 42" descr="A red square with a hole in the center&#10;&#10;Description automatically generated">
            <a:extLst>
              <a:ext uri="{FF2B5EF4-FFF2-40B4-BE49-F238E27FC236}">
                <a16:creationId xmlns:a16="http://schemas.microsoft.com/office/drawing/2014/main" id="{D5B112DE-A72F-F988-E04E-BE4CCA41D40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91006" y="2840451"/>
            <a:ext cx="1672960" cy="1258387"/>
          </a:xfrm>
          <a:prstGeom prst="rect">
            <a:avLst/>
          </a:prstGeom>
        </p:spPr>
      </p:pic>
      <p:sp>
        <p:nvSpPr>
          <p:cNvPr id="44" name="TextBox 43">
            <a:extLst>
              <a:ext uri="{FF2B5EF4-FFF2-40B4-BE49-F238E27FC236}">
                <a16:creationId xmlns:a16="http://schemas.microsoft.com/office/drawing/2014/main" id="{1CBD37D8-358C-45E7-A3BD-7C1506A45BC6}"/>
              </a:ext>
            </a:extLst>
          </p:cNvPr>
          <p:cNvSpPr txBox="1"/>
          <p:nvPr/>
        </p:nvSpPr>
        <p:spPr>
          <a:xfrm>
            <a:off x="2713947" y="2378786"/>
            <a:ext cx="2020722" cy="230832"/>
          </a:xfrm>
          <a:prstGeom prst="rect">
            <a:avLst/>
          </a:prstGeom>
          <a:noFill/>
        </p:spPr>
        <p:txBody>
          <a:bodyPr wrap="square" rtlCol="0">
            <a:spAutoFit/>
          </a:bodyPr>
          <a:lstStyle/>
          <a:p>
            <a:r>
              <a:rPr lang="en-US" sz="900" b="1" dirty="0">
                <a:solidFill>
                  <a:srgbClr val="B31261"/>
                </a:solidFill>
                <a:latin typeface="Consolas" panose="020B0609020204030204" pitchFamily="49" charset="0"/>
              </a:rPr>
              <a:t>V: 106032  A: 53865  C: 78</a:t>
            </a:r>
          </a:p>
        </p:txBody>
      </p:sp>
      <p:sp>
        <p:nvSpPr>
          <p:cNvPr id="45" name="TextBox 44">
            <a:extLst>
              <a:ext uri="{FF2B5EF4-FFF2-40B4-BE49-F238E27FC236}">
                <a16:creationId xmlns:a16="http://schemas.microsoft.com/office/drawing/2014/main" id="{4D628048-7F74-C1DC-B7AE-3E7B3743D779}"/>
              </a:ext>
            </a:extLst>
          </p:cNvPr>
          <p:cNvSpPr txBox="1"/>
          <p:nvPr/>
        </p:nvSpPr>
        <p:spPr>
          <a:xfrm>
            <a:off x="2708660" y="4027060"/>
            <a:ext cx="1957181" cy="230832"/>
          </a:xfrm>
          <a:prstGeom prst="rect">
            <a:avLst/>
          </a:prstGeom>
          <a:noFill/>
        </p:spPr>
        <p:txBody>
          <a:bodyPr wrap="square" rtlCol="0">
            <a:spAutoFit/>
          </a:bodyPr>
          <a:lstStyle/>
          <a:p>
            <a:r>
              <a:rPr lang="en-US" sz="900" b="1" dirty="0">
                <a:solidFill>
                  <a:srgbClr val="B31261"/>
                </a:solidFill>
                <a:latin typeface="Consolas" panose="020B0609020204030204" pitchFamily="49" charset="0"/>
              </a:rPr>
              <a:t>V: 107113  A: 45928  C: 45</a:t>
            </a:r>
          </a:p>
        </p:txBody>
      </p:sp>
      <p:sp>
        <p:nvSpPr>
          <p:cNvPr id="46" name="TextBox 45">
            <a:extLst>
              <a:ext uri="{FF2B5EF4-FFF2-40B4-BE49-F238E27FC236}">
                <a16:creationId xmlns:a16="http://schemas.microsoft.com/office/drawing/2014/main" id="{13937C80-BCA5-2617-B0B9-7ED10468AB56}"/>
              </a:ext>
            </a:extLst>
          </p:cNvPr>
          <p:cNvSpPr txBox="1"/>
          <p:nvPr/>
        </p:nvSpPr>
        <p:spPr>
          <a:xfrm>
            <a:off x="2717414" y="5669870"/>
            <a:ext cx="1957181" cy="230832"/>
          </a:xfrm>
          <a:prstGeom prst="rect">
            <a:avLst/>
          </a:prstGeom>
          <a:noFill/>
        </p:spPr>
        <p:txBody>
          <a:bodyPr wrap="square" rtlCol="0">
            <a:spAutoFit/>
          </a:bodyPr>
          <a:lstStyle/>
          <a:p>
            <a:r>
              <a:rPr lang="en-US" sz="900" b="1" dirty="0">
                <a:solidFill>
                  <a:srgbClr val="B31261"/>
                </a:solidFill>
                <a:latin typeface="Consolas" panose="020B0609020204030204" pitchFamily="49" charset="0"/>
              </a:rPr>
              <a:t>V: 110056  A: 41104  C: 28</a:t>
            </a:r>
            <a:endParaRPr lang="en-US" sz="800" dirty="0">
              <a:solidFill>
                <a:srgbClr val="B31261"/>
              </a:solidFill>
              <a:latin typeface="Consolas" panose="020B0609020204030204" pitchFamily="49" charset="0"/>
            </a:endParaRPr>
          </a:p>
        </p:txBody>
      </p:sp>
      <p:sp>
        <p:nvSpPr>
          <p:cNvPr id="47" name="TextBox 46">
            <a:extLst>
              <a:ext uri="{FF2B5EF4-FFF2-40B4-BE49-F238E27FC236}">
                <a16:creationId xmlns:a16="http://schemas.microsoft.com/office/drawing/2014/main" id="{24A00F3D-EE75-67E3-85F0-AAA6E3B3CC68}"/>
              </a:ext>
            </a:extLst>
          </p:cNvPr>
          <p:cNvSpPr txBox="1"/>
          <p:nvPr/>
        </p:nvSpPr>
        <p:spPr>
          <a:xfrm>
            <a:off x="4863581" y="2383655"/>
            <a:ext cx="1957181" cy="230832"/>
          </a:xfrm>
          <a:prstGeom prst="rect">
            <a:avLst/>
          </a:prstGeom>
          <a:noFill/>
        </p:spPr>
        <p:txBody>
          <a:bodyPr wrap="square" rtlCol="0">
            <a:spAutoFit/>
          </a:bodyPr>
          <a:lstStyle/>
          <a:p>
            <a:r>
              <a:rPr lang="en-US" sz="900" b="1" dirty="0">
                <a:solidFill>
                  <a:srgbClr val="B31261"/>
                </a:solidFill>
                <a:latin typeface="Consolas" panose="020B0609020204030204" pitchFamily="49" charset="0"/>
              </a:rPr>
              <a:t>V: 104131  A: 58973  C: 120</a:t>
            </a:r>
          </a:p>
        </p:txBody>
      </p:sp>
      <p:sp>
        <p:nvSpPr>
          <p:cNvPr id="48" name="TextBox 47">
            <a:extLst>
              <a:ext uri="{FF2B5EF4-FFF2-40B4-BE49-F238E27FC236}">
                <a16:creationId xmlns:a16="http://schemas.microsoft.com/office/drawing/2014/main" id="{7DF37420-AEFF-9E0B-8264-34524C24C09F}"/>
              </a:ext>
            </a:extLst>
          </p:cNvPr>
          <p:cNvSpPr txBox="1"/>
          <p:nvPr/>
        </p:nvSpPr>
        <p:spPr>
          <a:xfrm>
            <a:off x="4888447" y="4030614"/>
            <a:ext cx="1957181" cy="230832"/>
          </a:xfrm>
          <a:prstGeom prst="rect">
            <a:avLst/>
          </a:prstGeom>
          <a:noFill/>
        </p:spPr>
        <p:txBody>
          <a:bodyPr wrap="square" rtlCol="0">
            <a:spAutoFit/>
          </a:bodyPr>
          <a:lstStyle/>
          <a:p>
            <a:r>
              <a:rPr lang="en-US" sz="900" b="1" dirty="0">
                <a:solidFill>
                  <a:srgbClr val="B31261"/>
                </a:solidFill>
                <a:latin typeface="Consolas" panose="020B0609020204030204" pitchFamily="49" charset="0"/>
              </a:rPr>
              <a:t>V: 105916  A: 54133  C: 78</a:t>
            </a:r>
          </a:p>
        </p:txBody>
      </p:sp>
      <p:sp>
        <p:nvSpPr>
          <p:cNvPr id="49" name="TextBox 48">
            <a:extLst>
              <a:ext uri="{FF2B5EF4-FFF2-40B4-BE49-F238E27FC236}">
                <a16:creationId xmlns:a16="http://schemas.microsoft.com/office/drawing/2014/main" id="{48211FC5-DCBA-B30C-4C4C-7914288D12DA}"/>
              </a:ext>
            </a:extLst>
          </p:cNvPr>
          <p:cNvSpPr txBox="1"/>
          <p:nvPr/>
        </p:nvSpPr>
        <p:spPr>
          <a:xfrm>
            <a:off x="4884726" y="5669870"/>
            <a:ext cx="1833934" cy="230832"/>
          </a:xfrm>
          <a:prstGeom prst="rect">
            <a:avLst/>
          </a:prstGeom>
          <a:noFill/>
        </p:spPr>
        <p:txBody>
          <a:bodyPr wrap="square" rtlCol="0">
            <a:spAutoFit/>
          </a:bodyPr>
          <a:lstStyle/>
          <a:p>
            <a:r>
              <a:rPr lang="en-US" sz="900" b="1" dirty="0">
                <a:solidFill>
                  <a:srgbClr val="B31261"/>
                </a:solidFill>
                <a:latin typeface="Consolas" panose="020B0609020204030204" pitchFamily="49" charset="0"/>
              </a:rPr>
              <a:t>V: 108531  A: 46627  C: 45</a:t>
            </a:r>
            <a:endParaRPr lang="en-US" sz="900" dirty="0">
              <a:solidFill>
                <a:srgbClr val="B31261"/>
              </a:solidFill>
              <a:latin typeface="Consolas" panose="020B0609020204030204" pitchFamily="49" charset="0"/>
            </a:endParaRPr>
          </a:p>
        </p:txBody>
      </p:sp>
      <p:sp>
        <p:nvSpPr>
          <p:cNvPr id="51" name="TextBox 50">
            <a:extLst>
              <a:ext uri="{FF2B5EF4-FFF2-40B4-BE49-F238E27FC236}">
                <a16:creationId xmlns:a16="http://schemas.microsoft.com/office/drawing/2014/main" id="{00684BD3-22C3-32FE-A2FE-3D4318545837}"/>
              </a:ext>
            </a:extLst>
          </p:cNvPr>
          <p:cNvSpPr txBox="1"/>
          <p:nvPr/>
        </p:nvSpPr>
        <p:spPr>
          <a:xfrm>
            <a:off x="7129910" y="2365626"/>
            <a:ext cx="1862969" cy="507831"/>
          </a:xfrm>
          <a:prstGeom prst="rect">
            <a:avLst/>
          </a:prstGeom>
          <a:noFill/>
        </p:spPr>
        <p:txBody>
          <a:bodyPr wrap="square" rtlCol="0">
            <a:spAutoFit/>
          </a:bodyPr>
          <a:lstStyle/>
          <a:p>
            <a:r>
              <a:rPr lang="en-US" sz="900" b="1" dirty="0">
                <a:solidFill>
                  <a:srgbClr val="B31261"/>
                </a:solidFill>
                <a:latin typeface="Consolas" panose="020B0609020204030204" pitchFamily="49" charset="0"/>
              </a:rPr>
              <a:t>V: 98233  A: 73832  C: 201</a:t>
            </a:r>
          </a:p>
          <a:p>
            <a:endParaRPr lang="en-US" sz="900" dirty="0">
              <a:solidFill>
                <a:srgbClr val="B31261"/>
              </a:solidFill>
              <a:latin typeface="Consolas" panose="020B0609020204030204" pitchFamily="49" charset="0"/>
            </a:endParaRPr>
          </a:p>
          <a:p>
            <a:endParaRPr lang="en-SG" sz="900" dirty="0">
              <a:solidFill>
                <a:srgbClr val="B31261"/>
              </a:solidFill>
              <a:latin typeface="Consolas" panose="020B0609020204030204" pitchFamily="49" charset="0"/>
            </a:endParaRPr>
          </a:p>
        </p:txBody>
      </p:sp>
      <p:sp>
        <p:nvSpPr>
          <p:cNvPr id="52" name="TextBox 51">
            <a:extLst>
              <a:ext uri="{FF2B5EF4-FFF2-40B4-BE49-F238E27FC236}">
                <a16:creationId xmlns:a16="http://schemas.microsoft.com/office/drawing/2014/main" id="{054D6E56-55BB-06A6-815A-401B80117DE3}"/>
              </a:ext>
            </a:extLst>
          </p:cNvPr>
          <p:cNvSpPr txBox="1"/>
          <p:nvPr/>
        </p:nvSpPr>
        <p:spPr>
          <a:xfrm>
            <a:off x="7133706" y="4033534"/>
            <a:ext cx="1919901" cy="230832"/>
          </a:xfrm>
          <a:prstGeom prst="rect">
            <a:avLst/>
          </a:prstGeom>
          <a:noFill/>
        </p:spPr>
        <p:txBody>
          <a:bodyPr wrap="square" rtlCol="0">
            <a:spAutoFit/>
          </a:bodyPr>
          <a:lstStyle/>
          <a:p>
            <a:r>
              <a:rPr lang="en-US" sz="900" b="1" dirty="0">
                <a:solidFill>
                  <a:srgbClr val="B31261"/>
                </a:solidFill>
                <a:latin typeface="Consolas" panose="020B0609020204030204" pitchFamily="49" charset="0"/>
              </a:rPr>
              <a:t>V:102181  A: 63921  C: 129</a:t>
            </a:r>
          </a:p>
        </p:txBody>
      </p:sp>
      <p:sp>
        <p:nvSpPr>
          <p:cNvPr id="53" name="TextBox 52">
            <a:extLst>
              <a:ext uri="{FF2B5EF4-FFF2-40B4-BE49-F238E27FC236}">
                <a16:creationId xmlns:a16="http://schemas.microsoft.com/office/drawing/2014/main" id="{C9AC81D6-7D06-754B-3B52-C762C4C2FB32}"/>
              </a:ext>
            </a:extLst>
          </p:cNvPr>
          <p:cNvSpPr txBox="1"/>
          <p:nvPr/>
        </p:nvSpPr>
        <p:spPr>
          <a:xfrm>
            <a:off x="7133255" y="5669870"/>
            <a:ext cx="1859624" cy="230832"/>
          </a:xfrm>
          <a:prstGeom prst="rect">
            <a:avLst/>
          </a:prstGeom>
          <a:noFill/>
        </p:spPr>
        <p:txBody>
          <a:bodyPr wrap="square" rtlCol="0">
            <a:spAutoFit/>
          </a:bodyPr>
          <a:lstStyle/>
          <a:p>
            <a:r>
              <a:rPr lang="en-US" sz="900" b="1" dirty="0">
                <a:solidFill>
                  <a:srgbClr val="B31261"/>
                </a:solidFill>
                <a:latin typeface="Consolas" panose="020B0609020204030204" pitchFamily="49" charset="0"/>
              </a:rPr>
              <a:t>V: 105581  A: 54641  C: 73</a:t>
            </a:r>
          </a:p>
        </p:txBody>
      </p:sp>
      <p:sp>
        <p:nvSpPr>
          <p:cNvPr id="57" name="TextBox 56">
            <a:extLst>
              <a:ext uri="{FF2B5EF4-FFF2-40B4-BE49-F238E27FC236}">
                <a16:creationId xmlns:a16="http://schemas.microsoft.com/office/drawing/2014/main" id="{D1F306CB-7ED1-2D99-9D27-0D31AD3D9129}"/>
              </a:ext>
            </a:extLst>
          </p:cNvPr>
          <p:cNvSpPr txBox="1"/>
          <p:nvPr/>
        </p:nvSpPr>
        <p:spPr>
          <a:xfrm>
            <a:off x="7751438" y="5936708"/>
            <a:ext cx="716302" cy="261610"/>
          </a:xfrm>
          <a:prstGeom prst="rect">
            <a:avLst/>
          </a:prstGeom>
          <a:noFill/>
        </p:spPr>
        <p:txBody>
          <a:bodyPr wrap="square">
            <a:spAutoFit/>
          </a:bodyPr>
          <a:lstStyle/>
          <a:p>
            <a:r>
              <a:rPr lang="en-US" sz="1100" b="1" i="1" dirty="0">
                <a:solidFill>
                  <a:srgbClr val="B31261"/>
                </a:solidFill>
                <a:latin typeface="Consolas" panose="020B0609020204030204" pitchFamily="49" charset="0"/>
                <a:cs typeface="Consolas" panose="020B0609020204030204" pitchFamily="49" charset="0"/>
              </a:rPr>
              <a:t>n = 12</a:t>
            </a:r>
            <a:endParaRPr lang="en-US" sz="2400" b="1" i="1" dirty="0">
              <a:solidFill>
                <a:srgbClr val="B31261"/>
              </a:solidFill>
              <a:latin typeface="Consolas" panose="020B0609020204030204" pitchFamily="49" charset="0"/>
              <a:cs typeface="Consolas" panose="020B0609020204030204" pitchFamily="49" charset="0"/>
            </a:endParaRPr>
          </a:p>
        </p:txBody>
      </p:sp>
      <p:sp>
        <p:nvSpPr>
          <p:cNvPr id="58" name="TextBox 57">
            <a:extLst>
              <a:ext uri="{FF2B5EF4-FFF2-40B4-BE49-F238E27FC236}">
                <a16:creationId xmlns:a16="http://schemas.microsoft.com/office/drawing/2014/main" id="{EABAD9EF-1376-199E-17BF-FCA794445058}"/>
              </a:ext>
            </a:extLst>
          </p:cNvPr>
          <p:cNvSpPr txBox="1"/>
          <p:nvPr/>
        </p:nvSpPr>
        <p:spPr>
          <a:xfrm>
            <a:off x="5540459" y="5936709"/>
            <a:ext cx="619911" cy="261610"/>
          </a:xfrm>
          <a:prstGeom prst="rect">
            <a:avLst/>
          </a:prstGeom>
          <a:noFill/>
        </p:spPr>
        <p:txBody>
          <a:bodyPr wrap="square">
            <a:spAutoFit/>
          </a:bodyPr>
          <a:lstStyle/>
          <a:p>
            <a:r>
              <a:rPr lang="en-US" sz="1100" b="1" i="1" dirty="0">
                <a:solidFill>
                  <a:srgbClr val="B31261"/>
                </a:solidFill>
                <a:latin typeface="Consolas" panose="020B0609020204030204" pitchFamily="49" charset="0"/>
                <a:cs typeface="Consolas" panose="020B0609020204030204" pitchFamily="49" charset="0"/>
              </a:rPr>
              <a:t>n = 9</a:t>
            </a:r>
            <a:endParaRPr lang="en-US" sz="2400" b="1" i="1" dirty="0">
              <a:solidFill>
                <a:srgbClr val="B31261"/>
              </a:solidFill>
              <a:latin typeface="Consolas" panose="020B0609020204030204" pitchFamily="49" charset="0"/>
              <a:cs typeface="Consolas" panose="020B0609020204030204" pitchFamily="49" charset="0"/>
            </a:endParaRPr>
          </a:p>
        </p:txBody>
      </p:sp>
      <p:sp>
        <p:nvSpPr>
          <p:cNvPr id="60" name="TextBox 59">
            <a:extLst>
              <a:ext uri="{FF2B5EF4-FFF2-40B4-BE49-F238E27FC236}">
                <a16:creationId xmlns:a16="http://schemas.microsoft.com/office/drawing/2014/main" id="{89F42C12-1574-FF9E-E9DB-3BC88BF7AE39}"/>
              </a:ext>
            </a:extLst>
          </p:cNvPr>
          <p:cNvSpPr txBox="1"/>
          <p:nvPr/>
        </p:nvSpPr>
        <p:spPr>
          <a:xfrm>
            <a:off x="3267515" y="5912700"/>
            <a:ext cx="619911" cy="261610"/>
          </a:xfrm>
          <a:prstGeom prst="rect">
            <a:avLst/>
          </a:prstGeom>
          <a:noFill/>
        </p:spPr>
        <p:txBody>
          <a:bodyPr wrap="square">
            <a:spAutoFit/>
          </a:bodyPr>
          <a:lstStyle/>
          <a:p>
            <a:r>
              <a:rPr lang="en-US" sz="1100" b="1" i="1" dirty="0">
                <a:solidFill>
                  <a:srgbClr val="B31261"/>
                </a:solidFill>
                <a:latin typeface="Consolas" panose="020B0609020204030204" pitchFamily="49" charset="0"/>
                <a:cs typeface="Consolas" panose="020B0609020204030204" pitchFamily="49" charset="0"/>
              </a:rPr>
              <a:t>n = 7</a:t>
            </a:r>
            <a:endParaRPr lang="en-US" sz="2400" b="1" i="1" dirty="0">
              <a:solidFill>
                <a:srgbClr val="B31261"/>
              </a:solidFill>
              <a:latin typeface="Consolas" panose="020B0609020204030204" pitchFamily="49" charset="0"/>
              <a:cs typeface="Consolas" panose="020B0609020204030204" pitchFamily="49" charset="0"/>
            </a:endParaRPr>
          </a:p>
        </p:txBody>
      </p:sp>
      <p:sp>
        <p:nvSpPr>
          <p:cNvPr id="64" name="TextBox 63">
            <a:extLst>
              <a:ext uri="{FF2B5EF4-FFF2-40B4-BE49-F238E27FC236}">
                <a16:creationId xmlns:a16="http://schemas.microsoft.com/office/drawing/2014/main" id="{2F501CB4-C75A-55A6-DB8C-DAFC0CDB7842}"/>
              </a:ext>
            </a:extLst>
          </p:cNvPr>
          <p:cNvSpPr txBox="1"/>
          <p:nvPr/>
        </p:nvSpPr>
        <p:spPr>
          <a:xfrm rot="16200000">
            <a:off x="2200386" y="4977718"/>
            <a:ext cx="765512" cy="261610"/>
          </a:xfrm>
          <a:prstGeom prst="rect">
            <a:avLst/>
          </a:prstGeom>
          <a:noFill/>
        </p:spPr>
        <p:txBody>
          <a:bodyPr wrap="square">
            <a:spAutoFit/>
          </a:bodyPr>
          <a:lstStyle/>
          <a:p>
            <a:r>
              <a:rPr lang="en-US" sz="1100" b="1" i="1" dirty="0">
                <a:solidFill>
                  <a:srgbClr val="B31261"/>
                </a:solidFill>
                <a:latin typeface="Consolas" panose="020B0609020204030204" pitchFamily="49" charset="0"/>
                <a:cs typeface="Consolas" panose="020B0609020204030204" pitchFamily="49" charset="0"/>
              </a:rPr>
              <a:t>f = 1.0</a:t>
            </a:r>
          </a:p>
        </p:txBody>
      </p:sp>
      <p:sp>
        <p:nvSpPr>
          <p:cNvPr id="67" name="TextBox 66">
            <a:extLst>
              <a:ext uri="{FF2B5EF4-FFF2-40B4-BE49-F238E27FC236}">
                <a16:creationId xmlns:a16="http://schemas.microsoft.com/office/drawing/2014/main" id="{CE430649-2EBF-B38C-9C76-E04DE2A9537C}"/>
              </a:ext>
            </a:extLst>
          </p:cNvPr>
          <p:cNvSpPr txBox="1"/>
          <p:nvPr/>
        </p:nvSpPr>
        <p:spPr>
          <a:xfrm rot="16200000">
            <a:off x="2200387" y="3348155"/>
            <a:ext cx="765511" cy="261610"/>
          </a:xfrm>
          <a:prstGeom prst="rect">
            <a:avLst/>
          </a:prstGeom>
          <a:noFill/>
        </p:spPr>
        <p:txBody>
          <a:bodyPr wrap="square">
            <a:spAutoFit/>
          </a:bodyPr>
          <a:lstStyle/>
          <a:p>
            <a:r>
              <a:rPr lang="en-US" sz="1100" b="1" i="1" dirty="0">
                <a:solidFill>
                  <a:srgbClr val="B31261"/>
                </a:solidFill>
                <a:latin typeface="Consolas" panose="020B0609020204030204" pitchFamily="49" charset="0"/>
                <a:cs typeface="Consolas" panose="020B0609020204030204" pitchFamily="49" charset="0"/>
              </a:rPr>
              <a:t>f = 1.3</a:t>
            </a:r>
          </a:p>
        </p:txBody>
      </p:sp>
      <p:sp>
        <p:nvSpPr>
          <p:cNvPr id="68" name="TextBox 67">
            <a:extLst>
              <a:ext uri="{FF2B5EF4-FFF2-40B4-BE49-F238E27FC236}">
                <a16:creationId xmlns:a16="http://schemas.microsoft.com/office/drawing/2014/main" id="{2AB23DB6-581B-A663-AE07-034DEFB1A272}"/>
              </a:ext>
            </a:extLst>
          </p:cNvPr>
          <p:cNvSpPr txBox="1"/>
          <p:nvPr/>
        </p:nvSpPr>
        <p:spPr>
          <a:xfrm rot="16200000">
            <a:off x="2137296" y="1667967"/>
            <a:ext cx="891691" cy="261610"/>
          </a:xfrm>
          <a:prstGeom prst="rect">
            <a:avLst/>
          </a:prstGeom>
          <a:noFill/>
        </p:spPr>
        <p:txBody>
          <a:bodyPr wrap="square">
            <a:spAutoFit/>
          </a:bodyPr>
          <a:lstStyle/>
          <a:p>
            <a:r>
              <a:rPr lang="en-US" sz="1100" b="1" i="1" dirty="0">
                <a:solidFill>
                  <a:srgbClr val="B31261"/>
                </a:solidFill>
                <a:latin typeface="Consolas" panose="020B0609020204030204" pitchFamily="49" charset="0"/>
                <a:cs typeface="Consolas" panose="020B0609020204030204" pitchFamily="49" charset="0"/>
              </a:rPr>
              <a:t>f = 1.7</a:t>
            </a:r>
          </a:p>
        </p:txBody>
      </p:sp>
      <p:sp>
        <p:nvSpPr>
          <p:cNvPr id="70" name="TextBox 69">
            <a:extLst>
              <a:ext uri="{FF2B5EF4-FFF2-40B4-BE49-F238E27FC236}">
                <a16:creationId xmlns:a16="http://schemas.microsoft.com/office/drawing/2014/main" id="{322BD278-9C54-BE36-F728-FBE4EDBEAC8C}"/>
              </a:ext>
            </a:extLst>
          </p:cNvPr>
          <p:cNvSpPr txBox="1"/>
          <p:nvPr/>
        </p:nvSpPr>
        <p:spPr>
          <a:xfrm>
            <a:off x="7129910" y="951215"/>
            <a:ext cx="1185430" cy="530915"/>
          </a:xfrm>
          <a:prstGeom prst="rect">
            <a:avLst/>
          </a:prstGeom>
          <a:noFill/>
        </p:spPr>
        <p:txBody>
          <a:bodyPr wrap="square" rtlCol="0">
            <a:spAutoFit/>
          </a:bodyPr>
          <a:lstStyle/>
          <a:p>
            <a:r>
              <a:rPr lang="en-US" sz="1050" b="1" dirty="0">
                <a:solidFill>
                  <a:srgbClr val="B31261"/>
                </a:solidFill>
                <a:latin typeface="Consolas" panose="020B0609020204030204" pitchFamily="49" charset="0"/>
              </a:rPr>
              <a:t>FINAL DESIGN</a:t>
            </a:r>
          </a:p>
          <a:p>
            <a:endParaRPr lang="en-US" sz="900" dirty="0">
              <a:solidFill>
                <a:srgbClr val="B31261"/>
              </a:solidFill>
              <a:latin typeface="Consolas" panose="020B0609020204030204" pitchFamily="49" charset="0"/>
            </a:endParaRPr>
          </a:p>
          <a:p>
            <a:endParaRPr lang="en-SG" sz="900" dirty="0">
              <a:solidFill>
                <a:srgbClr val="B31261"/>
              </a:solidFill>
              <a:latin typeface="Consolas" panose="020B0609020204030204" pitchFamily="49" charset="0"/>
            </a:endParaRPr>
          </a:p>
        </p:txBody>
      </p:sp>
      <p:sp>
        <p:nvSpPr>
          <p:cNvPr id="4" name="Rectangle 3">
            <a:extLst>
              <a:ext uri="{FF2B5EF4-FFF2-40B4-BE49-F238E27FC236}">
                <a16:creationId xmlns:a16="http://schemas.microsoft.com/office/drawing/2014/main" id="{8A886FCF-9E1E-C946-ADDE-FA0F9391F3C4}"/>
              </a:ext>
            </a:extLst>
          </p:cNvPr>
          <p:cNvSpPr/>
          <p:nvPr/>
        </p:nvSpPr>
        <p:spPr>
          <a:xfrm>
            <a:off x="7086068" y="951215"/>
            <a:ext cx="1906811" cy="1658403"/>
          </a:xfrm>
          <a:prstGeom prst="rect">
            <a:avLst/>
          </a:prstGeom>
          <a:noFill/>
          <a:ln>
            <a:solidFill>
              <a:srgbClr val="B3126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4E5A13A-1154-3F97-845C-78AA0A05027D}"/>
              </a:ext>
            </a:extLst>
          </p:cNvPr>
          <p:cNvSpPr txBox="1"/>
          <p:nvPr/>
        </p:nvSpPr>
        <p:spPr>
          <a:xfrm>
            <a:off x="1435185" y="567032"/>
            <a:ext cx="4955626" cy="246221"/>
          </a:xfrm>
          <a:prstGeom prst="rect">
            <a:avLst/>
          </a:prstGeom>
          <a:noFill/>
        </p:spPr>
        <p:txBody>
          <a:bodyPr wrap="square">
            <a:spAutoFit/>
          </a:bodyPr>
          <a:lstStyle/>
          <a:p>
            <a:r>
              <a:rPr lang="en-US" sz="1000" b="1" dirty="0">
                <a:solidFill>
                  <a:srgbClr val="B31261"/>
                </a:solidFill>
                <a:latin typeface="Consolas" panose="020B0609020204030204" pitchFamily="49" charset="0"/>
              </a:rPr>
              <a:t>&lt;Variation Matrix&gt;</a:t>
            </a:r>
          </a:p>
        </p:txBody>
      </p:sp>
      <p:sp>
        <p:nvSpPr>
          <p:cNvPr id="13" name="TextBox 12">
            <a:extLst>
              <a:ext uri="{FF2B5EF4-FFF2-40B4-BE49-F238E27FC236}">
                <a16:creationId xmlns:a16="http://schemas.microsoft.com/office/drawing/2014/main" id="{5A077C79-1589-4C05-FFD8-97A6D1CF4742}"/>
              </a:ext>
            </a:extLst>
          </p:cNvPr>
          <p:cNvSpPr txBox="1"/>
          <p:nvPr/>
        </p:nvSpPr>
        <p:spPr>
          <a:xfrm>
            <a:off x="250913" y="2047799"/>
            <a:ext cx="1316450" cy="2862322"/>
          </a:xfrm>
          <a:prstGeom prst="rect">
            <a:avLst/>
          </a:prstGeom>
          <a:noFill/>
        </p:spPr>
        <p:txBody>
          <a:bodyPr wrap="square">
            <a:spAutoFit/>
          </a:bodyPr>
          <a:lstStyle/>
          <a:p>
            <a:r>
              <a:rPr lang="en-US" sz="1000" b="1" dirty="0">
                <a:solidFill>
                  <a:srgbClr val="B31261"/>
                </a:solidFill>
                <a:latin typeface="Consolas" panose="020B0609020204030204" pitchFamily="49" charset="0"/>
              </a:rPr>
              <a:t>&lt;Legend&gt;</a:t>
            </a:r>
          </a:p>
          <a:p>
            <a:r>
              <a:rPr lang="en-US" sz="1000" i="1" dirty="0">
                <a:solidFill>
                  <a:srgbClr val="B31261"/>
                </a:solidFill>
                <a:latin typeface="Consolas" panose="020B0609020204030204" pitchFamily="49" charset="0"/>
              </a:rPr>
              <a:t>n</a:t>
            </a:r>
            <a:r>
              <a:rPr lang="en-US" sz="1000" dirty="0">
                <a:solidFill>
                  <a:srgbClr val="B31261"/>
                </a:solidFill>
                <a:latin typeface="Consolas" panose="020B0609020204030204" pitchFamily="49" charset="0"/>
              </a:rPr>
              <a:t>: side count</a:t>
            </a:r>
          </a:p>
          <a:p>
            <a:r>
              <a:rPr lang="en-US" sz="1000" i="1" dirty="0">
                <a:solidFill>
                  <a:srgbClr val="B31261"/>
                </a:solidFill>
                <a:latin typeface="Consolas" panose="020B0609020204030204" pitchFamily="49" charset="0"/>
              </a:rPr>
              <a:t>f</a:t>
            </a:r>
            <a:r>
              <a:rPr lang="en-US" sz="1000" dirty="0">
                <a:solidFill>
                  <a:srgbClr val="B31261"/>
                </a:solidFill>
                <a:latin typeface="Consolas" panose="020B0609020204030204" pitchFamily="49" charset="0"/>
              </a:rPr>
              <a:t>: polygon division factor</a:t>
            </a:r>
          </a:p>
          <a:p>
            <a:endParaRPr lang="en-US" sz="1000" b="1" dirty="0">
              <a:solidFill>
                <a:srgbClr val="B31261"/>
              </a:solidFill>
              <a:latin typeface="Consolas" panose="020B0609020204030204" pitchFamily="49" charset="0"/>
            </a:endParaRPr>
          </a:p>
          <a:p>
            <a:r>
              <a:rPr lang="en-US" sz="1000" dirty="0">
                <a:solidFill>
                  <a:srgbClr val="B31261"/>
                </a:solidFill>
                <a:latin typeface="Consolas" panose="020B0609020204030204" pitchFamily="49" charset="0"/>
              </a:rPr>
              <a:t>V: Volume </a:t>
            </a:r>
          </a:p>
          <a:p>
            <a:r>
              <a:rPr lang="en-US" sz="1000" dirty="0">
                <a:solidFill>
                  <a:srgbClr val="B31261"/>
                </a:solidFill>
                <a:latin typeface="Consolas" panose="020B0609020204030204" pitchFamily="49" charset="0"/>
              </a:rPr>
              <a:t>(in mm</a:t>
            </a:r>
            <a:r>
              <a:rPr lang="en-US" sz="1000" baseline="30000" dirty="0">
                <a:solidFill>
                  <a:srgbClr val="B31261"/>
                </a:solidFill>
                <a:latin typeface="Consolas" panose="020B0609020204030204" pitchFamily="49" charset="0"/>
              </a:rPr>
              <a:t>3</a:t>
            </a:r>
            <a:r>
              <a:rPr lang="en-US" sz="1000" dirty="0">
                <a:solidFill>
                  <a:srgbClr val="B31261"/>
                </a:solidFill>
                <a:latin typeface="Consolas" panose="020B0609020204030204" pitchFamily="49" charset="0"/>
              </a:rPr>
              <a:t>)</a:t>
            </a:r>
            <a:endParaRPr lang="en-US" sz="1000" baseline="30000" dirty="0">
              <a:solidFill>
                <a:srgbClr val="B31261"/>
              </a:solidFill>
              <a:latin typeface="Consolas" panose="020B0609020204030204" pitchFamily="49" charset="0"/>
            </a:endParaRPr>
          </a:p>
          <a:p>
            <a:r>
              <a:rPr lang="en-US" sz="1000" dirty="0">
                <a:solidFill>
                  <a:srgbClr val="B31261"/>
                </a:solidFill>
                <a:latin typeface="Consolas" panose="020B0609020204030204" pitchFamily="49" charset="0"/>
              </a:rPr>
              <a:t>A: Surface Area</a:t>
            </a:r>
          </a:p>
          <a:p>
            <a:r>
              <a:rPr lang="en-US" sz="1000" dirty="0">
                <a:solidFill>
                  <a:srgbClr val="B31261"/>
                </a:solidFill>
                <a:latin typeface="Consolas" panose="020B0609020204030204" pitchFamily="49" charset="0"/>
              </a:rPr>
              <a:t>(in mm</a:t>
            </a:r>
            <a:r>
              <a:rPr lang="en-US" sz="1000" baseline="30000" dirty="0">
                <a:solidFill>
                  <a:srgbClr val="B31261"/>
                </a:solidFill>
                <a:latin typeface="Consolas" panose="020B0609020204030204" pitchFamily="49" charset="0"/>
              </a:rPr>
              <a:t>2</a:t>
            </a:r>
            <a:r>
              <a:rPr lang="en-US" sz="1000" dirty="0">
                <a:solidFill>
                  <a:srgbClr val="B31261"/>
                </a:solidFill>
                <a:latin typeface="Consolas" panose="020B0609020204030204" pitchFamily="49" charset="0"/>
              </a:rPr>
              <a:t>)</a:t>
            </a:r>
          </a:p>
          <a:p>
            <a:r>
              <a:rPr lang="en-US" sz="1000" dirty="0">
                <a:solidFill>
                  <a:srgbClr val="B31261"/>
                </a:solidFill>
                <a:latin typeface="Consolas" panose="020B0609020204030204" pitchFamily="49" charset="0"/>
              </a:rPr>
              <a:t>C: Cell Count</a:t>
            </a:r>
          </a:p>
          <a:p>
            <a:endParaRPr lang="en-US" sz="1000" dirty="0">
              <a:solidFill>
                <a:srgbClr val="B31261"/>
              </a:solidFill>
              <a:latin typeface="Consolas" panose="020B0609020204030204" pitchFamily="49" charset="0"/>
            </a:endParaRPr>
          </a:p>
          <a:p>
            <a:r>
              <a:rPr lang="en-US" sz="1000" b="1" dirty="0">
                <a:solidFill>
                  <a:srgbClr val="B31261"/>
                </a:solidFill>
                <a:latin typeface="Consolas" panose="020B0609020204030204" pitchFamily="49" charset="0"/>
              </a:rPr>
              <a:t>&lt;Constants&gt;</a:t>
            </a:r>
          </a:p>
          <a:p>
            <a:r>
              <a:rPr lang="en-US" sz="1000" dirty="0">
                <a:solidFill>
                  <a:srgbClr val="B31261"/>
                </a:solidFill>
                <a:latin typeface="Consolas" panose="020B0609020204030204" pitchFamily="49" charset="0"/>
              </a:rPr>
              <a:t>offset gap size</a:t>
            </a:r>
          </a:p>
          <a:p>
            <a:r>
              <a:rPr lang="en-US" sz="1000" dirty="0">
                <a:solidFill>
                  <a:srgbClr val="B31261"/>
                </a:solidFill>
                <a:latin typeface="Consolas" panose="020B0609020204030204" pitchFamily="49" charset="0"/>
              </a:rPr>
              <a:t>= -0.35 mm</a:t>
            </a:r>
          </a:p>
          <a:p>
            <a:endParaRPr lang="en-US" sz="1000" dirty="0">
              <a:solidFill>
                <a:srgbClr val="B31261"/>
              </a:solidFill>
              <a:latin typeface="Consolas" panose="020B0609020204030204" pitchFamily="49" charset="0"/>
            </a:endParaRPr>
          </a:p>
          <a:p>
            <a:r>
              <a:rPr lang="en-US" sz="1000" dirty="0">
                <a:solidFill>
                  <a:srgbClr val="B31261"/>
                </a:solidFill>
                <a:latin typeface="Consolas" panose="020B0609020204030204" pitchFamily="49" charset="0"/>
              </a:rPr>
              <a:t>extrusion factor</a:t>
            </a:r>
          </a:p>
          <a:p>
            <a:r>
              <a:rPr lang="en-US" sz="1000" b="1" dirty="0">
                <a:solidFill>
                  <a:srgbClr val="B31261"/>
                </a:solidFill>
                <a:latin typeface="Consolas" panose="020B0609020204030204" pitchFamily="49" charset="0"/>
              </a:rPr>
              <a:t>= </a:t>
            </a:r>
            <a:r>
              <a:rPr lang="en-US" sz="1000" dirty="0">
                <a:solidFill>
                  <a:srgbClr val="B31261"/>
                </a:solidFill>
                <a:latin typeface="Consolas" panose="020B0609020204030204" pitchFamily="49" charset="0"/>
              </a:rPr>
              <a:t>2.726</a:t>
            </a:r>
          </a:p>
          <a:p>
            <a:endParaRPr lang="en-US" sz="1000" b="1" dirty="0">
              <a:solidFill>
                <a:srgbClr val="B31261"/>
              </a:solidFill>
              <a:latin typeface="Consolas" panose="020B0609020204030204" pitchFamily="49" charset="0"/>
            </a:endParaRPr>
          </a:p>
        </p:txBody>
      </p:sp>
    </p:spTree>
    <p:extLst>
      <p:ext uri="{BB962C8B-B14F-4D97-AF65-F5344CB8AC3E}">
        <p14:creationId xmlns:p14="http://schemas.microsoft.com/office/powerpoint/2010/main" val="20558644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1721</TotalTime>
  <Words>1805</Words>
  <Application>Microsoft Macintosh PowerPoint</Application>
  <PresentationFormat>A4 Paper (210x297 mm)</PresentationFormat>
  <Paragraphs>210</Paragraphs>
  <Slides>7</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Aptos</vt:lpstr>
      <vt:lpstr>Arial</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Stylianos Dritsas</dc:creator>
  <cp:lastModifiedBy>Student - Shanbhag Aaryan Raju</cp:lastModifiedBy>
  <cp:revision>20</cp:revision>
  <dcterms:created xsi:type="dcterms:W3CDTF">2020-07-28T23:26:11Z</dcterms:created>
  <dcterms:modified xsi:type="dcterms:W3CDTF">2024-10-17T06:47:28Z</dcterms:modified>
</cp:coreProperties>
</file>